
<file path=[Content_Types].xml><?xml version="1.0" encoding="utf-8"?>
<Types xmlns="http://schemas.openxmlformats.org/package/2006/content-types">
  <Default Extension="xml" ContentType="application/xml"/>
  <Default Extension="jpg" ContentType="image/jpeg"/>
  <Default Extension="rels" ContentType="application/vnd.openxmlformats-package.relationships+xml"/>
  <Default Extension="emf" ContentType="image/x-emf"/>
  <Default Extension="vml" ContentType="application/vnd.openxmlformats-officedocument.vmlDrawing"/>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8" r:id="rId2"/>
    <p:sldMasterId id="2147483680" r:id="rId3"/>
    <p:sldMasterId id="2147483671" r:id="rId4"/>
  </p:sldMasterIdLst>
  <p:notesMasterIdLst>
    <p:notesMasterId r:id="rId43"/>
  </p:notesMasterIdLst>
  <p:handoutMasterIdLst>
    <p:handoutMasterId r:id="rId44"/>
  </p:handoutMasterIdLst>
  <p:sldIdLst>
    <p:sldId id="308" r:id="rId5"/>
    <p:sldId id="325" r:id="rId6"/>
    <p:sldId id="317" r:id="rId7"/>
    <p:sldId id="326" r:id="rId8"/>
    <p:sldId id="327" r:id="rId9"/>
    <p:sldId id="328" r:id="rId10"/>
    <p:sldId id="329" r:id="rId11"/>
    <p:sldId id="320" r:id="rId12"/>
    <p:sldId id="330" r:id="rId13"/>
    <p:sldId id="318" r:id="rId14"/>
    <p:sldId id="332" r:id="rId15"/>
    <p:sldId id="333" r:id="rId16"/>
    <p:sldId id="334" r:id="rId17"/>
    <p:sldId id="335" r:id="rId18"/>
    <p:sldId id="337" r:id="rId19"/>
    <p:sldId id="338" r:id="rId20"/>
    <p:sldId id="351" r:id="rId21"/>
    <p:sldId id="321" r:id="rId22"/>
    <p:sldId id="339" r:id="rId23"/>
    <p:sldId id="340" r:id="rId24"/>
    <p:sldId id="343" r:id="rId25"/>
    <p:sldId id="345" r:id="rId26"/>
    <p:sldId id="344" r:id="rId27"/>
    <p:sldId id="349" r:id="rId28"/>
    <p:sldId id="346" r:id="rId29"/>
    <p:sldId id="347" r:id="rId30"/>
    <p:sldId id="350" r:id="rId31"/>
    <p:sldId id="352" r:id="rId32"/>
    <p:sldId id="353" r:id="rId33"/>
    <p:sldId id="354" r:id="rId34"/>
    <p:sldId id="355" r:id="rId35"/>
    <p:sldId id="356" r:id="rId36"/>
    <p:sldId id="357" r:id="rId37"/>
    <p:sldId id="358" r:id="rId38"/>
    <p:sldId id="359" r:id="rId39"/>
    <p:sldId id="319" r:id="rId40"/>
    <p:sldId id="323" r:id="rId41"/>
    <p:sldId id="324" r:id="rId42"/>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585E60"/>
    <a:srgbClr val="002776"/>
    <a:srgbClr val="F6F6F6"/>
    <a:srgbClr val="2F92D5"/>
    <a:srgbClr val="277DCA"/>
    <a:srgbClr val="397EC1"/>
    <a:srgbClr val="364852"/>
    <a:srgbClr val="2F92D4"/>
    <a:srgbClr val="2B91D3"/>
    <a:srgbClr val="0C61A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93" autoAdjust="0"/>
    <p:restoredTop sz="94684" autoAdjust="0"/>
  </p:normalViewPr>
  <p:slideViewPr>
    <p:cSldViewPr snapToGrid="0" snapToObjects="1">
      <p:cViewPr varScale="1">
        <p:scale>
          <a:sx n="88" d="100"/>
          <a:sy n="88" d="100"/>
        </p:scale>
        <p:origin x="-112" y="-280"/>
      </p:cViewPr>
      <p:guideLst>
        <p:guide orient="horz" pos="2160"/>
        <p:guide pos="3839"/>
      </p:guideLst>
    </p:cSldViewPr>
  </p:slideViewPr>
  <p:outlineViewPr>
    <p:cViewPr>
      <p:scale>
        <a:sx n="33" d="100"/>
        <a:sy n="33" d="100"/>
      </p:scale>
      <p:origin x="32" y="22256"/>
    </p:cViewPr>
  </p:outlineViewPr>
  <p:notesTextViewPr>
    <p:cViewPr>
      <p:scale>
        <a:sx n="100" d="100"/>
        <a:sy n="100" d="100"/>
      </p:scale>
      <p:origin x="0" y="0"/>
    </p:cViewPr>
  </p:notesTextViewPr>
  <p:sorterViewPr>
    <p:cViewPr>
      <p:scale>
        <a:sx n="137" d="100"/>
        <a:sy n="137"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printerSettings" Target="printerSettings/printerSettings1.bin"/></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3.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Lato Regular"/>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7D67FC-230E-BC42-A146-28B6DAF9B6E5}" type="datetimeFigureOut">
              <a:rPr lang="en-US" smtClean="0">
                <a:latin typeface="Lato Regular"/>
              </a:rPr>
              <a:t>12/6/18</a:t>
            </a:fld>
            <a:endParaRPr lang="en-US" dirty="0">
              <a:latin typeface="Lato Regular"/>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Lato Regular"/>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D59A981-CD39-8F44-9CBA-CC2751A8F2A2}" type="slidenum">
              <a:rPr lang="en-US" smtClean="0">
                <a:latin typeface="Lato Regular"/>
              </a:rPr>
              <a:t>‹#›</a:t>
            </a:fld>
            <a:endParaRPr lang="en-US" dirty="0">
              <a:latin typeface="Lato Regular"/>
            </a:endParaRPr>
          </a:p>
        </p:txBody>
      </p:sp>
    </p:spTree>
    <p:extLst>
      <p:ext uri="{BB962C8B-B14F-4D97-AF65-F5344CB8AC3E}">
        <p14:creationId xmlns:p14="http://schemas.microsoft.com/office/powerpoint/2010/main" val="11041463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Lato Regular"/>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Lato Regular"/>
              </a:defRPr>
            </a:lvl1pPr>
          </a:lstStyle>
          <a:p>
            <a:fld id="{200DEFD9-7FA8-E342-B72A-1D2B906EA29E}" type="datetimeFigureOut">
              <a:rPr lang="en-US" smtClean="0"/>
              <a:pPr/>
              <a:t>12/6/18</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Lato Regular"/>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Lato Regular"/>
              </a:defRPr>
            </a:lvl1pPr>
          </a:lstStyle>
          <a:p>
            <a:fld id="{F7510C22-AB3E-3144-954A-30AFB7F4824B}" type="slidenum">
              <a:rPr lang="en-US" smtClean="0"/>
              <a:pPr/>
              <a:t>‹#›</a:t>
            </a:fld>
            <a:endParaRPr lang="en-US" dirty="0"/>
          </a:p>
        </p:txBody>
      </p:sp>
    </p:spTree>
    <p:extLst>
      <p:ext uri="{BB962C8B-B14F-4D97-AF65-F5344CB8AC3E}">
        <p14:creationId xmlns:p14="http://schemas.microsoft.com/office/powerpoint/2010/main" val="182804275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Lato Regular"/>
        <a:ea typeface="+mn-ea"/>
        <a:cs typeface="+mn-cs"/>
      </a:defRPr>
    </a:lvl1pPr>
    <a:lvl2pPr marL="457200" algn="l" defTabSz="457200" rtl="0" eaLnBrk="1" latinLnBrk="0" hangingPunct="1">
      <a:defRPr sz="1200" kern="1200">
        <a:solidFill>
          <a:schemeClr val="tx1"/>
        </a:solidFill>
        <a:latin typeface="Lato Regular"/>
        <a:ea typeface="+mn-ea"/>
        <a:cs typeface="+mn-cs"/>
      </a:defRPr>
    </a:lvl2pPr>
    <a:lvl3pPr marL="914400" algn="l" defTabSz="457200" rtl="0" eaLnBrk="1" latinLnBrk="0" hangingPunct="1">
      <a:defRPr sz="1200" kern="1200">
        <a:solidFill>
          <a:schemeClr val="tx1"/>
        </a:solidFill>
        <a:latin typeface="Lato Regular"/>
        <a:ea typeface="+mn-ea"/>
        <a:cs typeface="+mn-cs"/>
      </a:defRPr>
    </a:lvl3pPr>
    <a:lvl4pPr marL="1371600" algn="l" defTabSz="457200" rtl="0" eaLnBrk="1" latinLnBrk="0" hangingPunct="1">
      <a:defRPr sz="1200" kern="1200">
        <a:solidFill>
          <a:schemeClr val="tx1"/>
        </a:solidFill>
        <a:latin typeface="Lato Regular"/>
        <a:ea typeface="+mn-ea"/>
        <a:cs typeface="+mn-cs"/>
      </a:defRPr>
    </a:lvl4pPr>
    <a:lvl5pPr marL="1828800" algn="l" defTabSz="457200" rtl="0" eaLnBrk="1" latinLnBrk="0" hangingPunct="1">
      <a:defRPr sz="1200" kern="1200">
        <a:solidFill>
          <a:schemeClr val="tx1"/>
        </a:solidFill>
        <a:latin typeface="Lato Regular"/>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Headline and Subhead">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00978" y="693216"/>
            <a:ext cx="9566151" cy="953787"/>
          </a:xfrm>
        </p:spPr>
        <p:txBody>
          <a:bodyPr>
            <a:normAutofit/>
          </a:bodyPr>
          <a:lstStyle>
            <a:lvl1pPr algn="l">
              <a:defRPr sz="4000">
                <a:solidFill>
                  <a:schemeClr val="accent4"/>
                </a:solidFil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a:xfrm>
            <a:off x="1300978" y="1658751"/>
            <a:ext cx="9566151" cy="1269892"/>
          </a:xfrm>
        </p:spPr>
        <p:txBody>
          <a:bodyPr>
            <a:normAutofit/>
          </a:bodyPr>
          <a:lstStyle>
            <a:lvl1pPr marL="0" indent="0" algn="l">
              <a:buNone/>
              <a:defRPr sz="1800">
                <a:solidFill>
                  <a:schemeClr val="tx1"/>
                </a:solidFill>
                <a:latin typeface="Noto Serif"/>
                <a:cs typeface="Noto Serif"/>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5" name="Text Placeholder 4"/>
          <p:cNvSpPr>
            <a:spLocks noGrp="1"/>
          </p:cNvSpPr>
          <p:nvPr>
            <p:ph type="body" sz="quarter" idx="10" hasCustomPrompt="1"/>
          </p:nvPr>
        </p:nvSpPr>
        <p:spPr>
          <a:xfrm>
            <a:off x="1300977" y="3681483"/>
            <a:ext cx="9564842" cy="1598613"/>
          </a:xfrm>
        </p:spPr>
        <p:txBody>
          <a:bodyPr>
            <a:noAutofit/>
          </a:bodyPr>
          <a:lstStyle>
            <a:lvl1pPr marL="0" indent="0">
              <a:buNone/>
              <a:defRPr sz="1800">
                <a:solidFill>
                  <a:srgbClr val="585E60"/>
                </a:solidFill>
                <a:latin typeface="Noto Serif"/>
                <a:cs typeface="Noto Serif"/>
              </a:defRPr>
            </a:lvl1pPr>
            <a:lvl2pPr marL="457200" indent="0">
              <a:buNone/>
              <a:defRPr sz="1800">
                <a:latin typeface="Noto Serif"/>
                <a:cs typeface="Noto Serif"/>
              </a:defRPr>
            </a:lvl2pPr>
            <a:lvl3pPr marL="914400" indent="0">
              <a:buNone/>
              <a:defRPr sz="1800">
                <a:latin typeface="Noto Serif"/>
                <a:cs typeface="Noto Serif"/>
              </a:defRPr>
            </a:lvl3pPr>
            <a:lvl4pPr marL="1371600" indent="0">
              <a:buNone/>
              <a:defRPr sz="1800">
                <a:latin typeface="Noto Serif"/>
                <a:cs typeface="Noto Serif"/>
              </a:defRPr>
            </a:lvl4pPr>
            <a:lvl5pPr marL="1828800" indent="0">
              <a:buNone/>
              <a:defRPr sz="1800">
                <a:latin typeface="Noto Serif"/>
                <a:cs typeface="Noto Serif"/>
              </a:defRPr>
            </a:lvl5pPr>
          </a:lstStyle>
          <a:p>
            <a:pPr lvl="0"/>
            <a:r>
              <a:rPr lang="en-US" dirty="0" smtClean="0"/>
              <a:t>Click to edit master text styles</a:t>
            </a:r>
          </a:p>
        </p:txBody>
      </p:sp>
      <p:sp>
        <p:nvSpPr>
          <p:cNvPr id="8" name="Text Placeholder 7"/>
          <p:cNvSpPr>
            <a:spLocks noGrp="1"/>
          </p:cNvSpPr>
          <p:nvPr>
            <p:ph type="body" sz="quarter" idx="11" hasCustomPrompt="1"/>
          </p:nvPr>
        </p:nvSpPr>
        <p:spPr>
          <a:xfrm>
            <a:off x="1301413" y="3139766"/>
            <a:ext cx="9564842" cy="459107"/>
          </a:xfrm>
        </p:spPr>
        <p:txBody>
          <a:bodyPr/>
          <a:lstStyle>
            <a:lvl1pPr marL="0" indent="0">
              <a:buNone/>
              <a:defRPr baseline="0">
                <a:solidFill>
                  <a:schemeClr val="accent2"/>
                </a:solidFill>
                <a:latin typeface="Lato Regular"/>
                <a:cs typeface="Lato Regular"/>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add subhead</a:t>
            </a:r>
            <a:endParaRPr lang="en-US" dirty="0"/>
          </a:p>
        </p:txBody>
      </p:sp>
      <p:sp>
        <p:nvSpPr>
          <p:cNvPr id="6" name="Slide Number Placeholder 5"/>
          <p:cNvSpPr>
            <a:spLocks noGrp="1"/>
          </p:cNvSpPr>
          <p:nvPr userDrawn="1"/>
        </p:nvSpPr>
        <p:spPr>
          <a:xfrm>
            <a:off x="282039" y="6358545"/>
            <a:ext cx="788252"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tx2"/>
                </a:solidFill>
                <a:latin typeface="Noto Serif" charset="0"/>
                <a:ea typeface="Noto Serif" charset="0"/>
                <a:cs typeface="Noto Serif" charset="0"/>
              </a:rPr>
              <a:pPr algn="l"/>
              <a:t>‹#›</a:t>
            </a:fld>
            <a:endParaRPr lang="en-US" sz="1200" dirty="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659014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224107-CFC8-4945-A784-2EFAEB4CE8ED}"/>
              </a:ext>
            </a:extLst>
          </p:cNvPr>
          <p:cNvSpPr>
            <a:spLocks noGrp="1"/>
          </p:cNvSpPr>
          <p:nvPr>
            <p:ph type="ctrTitle"/>
          </p:nvPr>
        </p:nvSpPr>
        <p:spPr>
          <a:xfrm>
            <a:off x="1523603" y="1122363"/>
            <a:ext cx="9141619"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743AF307-A25E-4660-AD49-56C19236DCD5}"/>
              </a:ext>
            </a:extLst>
          </p:cNvPr>
          <p:cNvSpPr>
            <a:spLocks noGrp="1"/>
          </p:cNvSpPr>
          <p:nvPr>
            <p:ph type="subTitle" idx="1"/>
          </p:nvPr>
        </p:nvSpPr>
        <p:spPr>
          <a:xfrm>
            <a:off x="1523603" y="3602038"/>
            <a:ext cx="9141619"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E67FAB24-A0EA-4D0D-BF9F-70594E0272F8}"/>
              </a:ext>
            </a:extLst>
          </p:cNvPr>
          <p:cNvSpPr>
            <a:spLocks noGrp="1"/>
          </p:cNvSpPr>
          <p:nvPr>
            <p:ph type="dt" sz="half" idx="10"/>
          </p:nvPr>
        </p:nvSpPr>
        <p:spPr>
          <a:xfrm>
            <a:off x="837982" y="6356351"/>
            <a:ext cx="2742486" cy="365125"/>
          </a:xfrm>
          <a:prstGeom prst="rect">
            <a:avLst/>
          </a:prstGeom>
        </p:spPr>
        <p:txBody>
          <a:bodyPr/>
          <a:lstStyle/>
          <a:p>
            <a:fld id="{57EA6A48-E77D-4E88-968C-D5091200C198}" type="datetimeFigureOut">
              <a:rPr lang="en-US" smtClean="0"/>
              <a:t>12/5/18</a:t>
            </a:fld>
            <a:endParaRPr lang="en-US"/>
          </a:p>
        </p:txBody>
      </p:sp>
      <p:sp>
        <p:nvSpPr>
          <p:cNvPr id="5" name="Footer Placeholder 4">
            <a:extLst>
              <a:ext uri="{FF2B5EF4-FFF2-40B4-BE49-F238E27FC236}">
                <a16:creationId xmlns:a16="http://schemas.microsoft.com/office/drawing/2014/main" xmlns="" id="{57DF700E-7F12-4CAB-A26F-418E454C717B}"/>
              </a:ext>
            </a:extLst>
          </p:cNvPr>
          <p:cNvSpPr>
            <a:spLocks noGrp="1"/>
          </p:cNvSpPr>
          <p:nvPr>
            <p:ph type="ftr" sz="quarter" idx="11"/>
          </p:nvPr>
        </p:nvSpPr>
        <p:spPr>
          <a:xfrm>
            <a:off x="4037549" y="6356351"/>
            <a:ext cx="4113728"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2DAF473-19F9-4E5B-95D2-4F1379E6C1DF}"/>
              </a:ext>
            </a:extLst>
          </p:cNvPr>
          <p:cNvSpPr>
            <a:spLocks noGrp="1"/>
          </p:cNvSpPr>
          <p:nvPr>
            <p:ph type="sldNum" sz="quarter" idx="12"/>
          </p:nvPr>
        </p:nvSpPr>
        <p:spPr>
          <a:xfrm>
            <a:off x="8608357" y="6356351"/>
            <a:ext cx="2742486" cy="365125"/>
          </a:xfrm>
          <a:prstGeom prst="rect">
            <a:avLst/>
          </a:prstGeom>
        </p:spPr>
        <p:txBody>
          <a:bodyPr/>
          <a:lstStyle/>
          <a:p>
            <a:fld id="{15D90B40-49B6-4971-B46A-F016ACD43FD8}" type="slidenum">
              <a:rPr lang="en-US" smtClean="0"/>
              <a:t>‹#›</a:t>
            </a:fld>
            <a:endParaRPr lang="en-US"/>
          </a:p>
        </p:txBody>
      </p:sp>
    </p:spTree>
    <p:extLst>
      <p:ext uri="{BB962C8B-B14F-4D97-AF65-F5344CB8AC3E}">
        <p14:creationId xmlns:p14="http://schemas.microsoft.com/office/powerpoint/2010/main" val="912686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hort Drop Quote, La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88825" cy="6858000"/>
          </a:xfrm>
        </p:spPr>
        <p:txBody>
          <a:bodyPr/>
          <a:lstStyle>
            <a:lvl1pPr marL="0" indent="0">
              <a:buNone/>
              <a:defRPr/>
            </a:lvl1pPr>
          </a:lstStyle>
          <a:p>
            <a:endParaRPr lang="en-US" dirty="0"/>
          </a:p>
        </p:txBody>
      </p:sp>
      <p:sp>
        <p:nvSpPr>
          <p:cNvPr id="4" name="Title Placeholder 1"/>
          <p:cNvSpPr>
            <a:spLocks noGrp="1"/>
          </p:cNvSpPr>
          <p:nvPr>
            <p:ph type="title" hasCustomPrompt="1"/>
          </p:nvPr>
        </p:nvSpPr>
        <p:spPr>
          <a:xfrm>
            <a:off x="2586282" y="2010662"/>
            <a:ext cx="7065149" cy="3104177"/>
          </a:xfrm>
          <a:prstGeom prst="rect">
            <a:avLst/>
          </a:prstGeom>
        </p:spPr>
        <p:txBody>
          <a:bodyPr vert="horz" lIns="91440" tIns="45720" rIns="91440" bIns="45720" rtlCol="0" anchor="ctr">
            <a:normAutofit/>
          </a:bodyPr>
          <a:lstStyle>
            <a:lvl1pPr marL="228600" indent="-173736" algn="l">
              <a:defRPr baseline="0"/>
            </a:lvl1pPr>
          </a:lstStyle>
          <a:p>
            <a:r>
              <a:rPr lang="en-US" dirty="0" smtClean="0"/>
              <a:t>“Click to edit drop quote”</a:t>
            </a:r>
            <a:br>
              <a:rPr lang="en-US" dirty="0" smtClean="0"/>
            </a:br>
            <a:endParaRPr lang="en-US" dirty="0"/>
          </a:p>
        </p:txBody>
      </p:sp>
    </p:spTree>
    <p:extLst>
      <p:ext uri="{BB962C8B-B14F-4D97-AF65-F5344CB8AC3E}">
        <p14:creationId xmlns:p14="http://schemas.microsoft.com/office/powerpoint/2010/main" val="40887889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White Box Short Drop Quot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88825" cy="6858000"/>
          </a:xfrm>
        </p:spPr>
        <p:txBody>
          <a:bodyPr/>
          <a:lstStyle/>
          <a:p>
            <a:endParaRPr lang="en-US" dirty="0"/>
          </a:p>
        </p:txBody>
      </p:sp>
      <p:sp>
        <p:nvSpPr>
          <p:cNvPr id="4" name="Rectangle 3"/>
          <p:cNvSpPr/>
          <p:nvPr userDrawn="1"/>
        </p:nvSpPr>
        <p:spPr>
          <a:xfrm>
            <a:off x="1363676" y="1059716"/>
            <a:ext cx="9483030" cy="4738575"/>
          </a:xfrm>
          <a:prstGeom prst="rect">
            <a:avLst/>
          </a:prstGeom>
          <a:solidFill>
            <a:schemeClr val="bg1">
              <a:alpha val="7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Lato Regular"/>
            </a:endParaRPr>
          </a:p>
        </p:txBody>
      </p:sp>
      <p:sp>
        <p:nvSpPr>
          <p:cNvPr id="5" name="Title Placeholder 1"/>
          <p:cNvSpPr>
            <a:spLocks noGrp="1"/>
          </p:cNvSpPr>
          <p:nvPr>
            <p:ph type="title" hasCustomPrompt="1"/>
          </p:nvPr>
        </p:nvSpPr>
        <p:spPr>
          <a:xfrm>
            <a:off x="2586282" y="2010662"/>
            <a:ext cx="7065149" cy="3104177"/>
          </a:xfrm>
          <a:prstGeom prst="rect">
            <a:avLst/>
          </a:prstGeom>
        </p:spPr>
        <p:txBody>
          <a:bodyPr vert="horz" lIns="91440" tIns="45720" rIns="91440" bIns="45720" rtlCol="0" anchor="ctr">
            <a:normAutofit/>
          </a:bodyPr>
          <a:lstStyle>
            <a:lvl1pPr marL="228600" indent="-173736" algn="l">
              <a:defRPr baseline="0"/>
            </a:lvl1pPr>
          </a:lstStyle>
          <a:p>
            <a:r>
              <a:rPr lang="en-US" dirty="0" smtClean="0"/>
              <a:t>“Click to edit drop quote”</a:t>
            </a:r>
            <a:br>
              <a:rPr lang="en-US" dirty="0" smtClean="0"/>
            </a:br>
            <a:endParaRPr lang="en-US" dirty="0"/>
          </a:p>
        </p:txBody>
      </p:sp>
    </p:spTree>
    <p:extLst>
      <p:ext uri="{BB962C8B-B14F-4D97-AF65-F5344CB8AC3E}">
        <p14:creationId xmlns:p14="http://schemas.microsoft.com/office/powerpoint/2010/main" val="1839495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12188825"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Tree>
    <p:extLst>
      <p:ext uri="{BB962C8B-B14F-4D97-AF65-F5344CB8AC3E}">
        <p14:creationId xmlns:p14="http://schemas.microsoft.com/office/powerpoint/2010/main" val="11633599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bjec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68051" y="482088"/>
            <a:ext cx="10705634" cy="58203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endParaRPr lang="en-US" dirty="0"/>
          </a:p>
        </p:txBody>
      </p:sp>
    </p:spTree>
    <p:extLst>
      <p:ext uri="{BB962C8B-B14F-4D97-AF65-F5344CB8AC3E}">
        <p14:creationId xmlns:p14="http://schemas.microsoft.com/office/powerpoint/2010/main" val="874315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03316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y Heading and Subhead w/Logo">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1301414" y="693216"/>
            <a:ext cx="9566151" cy="953787"/>
          </a:xfrm>
        </p:spPr>
        <p:txBody>
          <a:bodyPr>
            <a:normAutofit/>
          </a:bodyPr>
          <a:lstStyle>
            <a:lvl1pPr algn="l">
              <a:defRPr sz="4000"/>
            </a:lvl1pPr>
          </a:lstStyle>
          <a:p>
            <a:r>
              <a:rPr lang="en-US" dirty="0" smtClean="0"/>
              <a:t>Click to edit master title style</a:t>
            </a:r>
            <a:endParaRPr lang="en-US" dirty="0"/>
          </a:p>
        </p:txBody>
      </p:sp>
      <p:sp>
        <p:nvSpPr>
          <p:cNvPr id="5" name="Subtitle 2"/>
          <p:cNvSpPr>
            <a:spLocks noGrp="1"/>
          </p:cNvSpPr>
          <p:nvPr>
            <p:ph type="subTitle" idx="1" hasCustomPrompt="1"/>
          </p:nvPr>
        </p:nvSpPr>
        <p:spPr>
          <a:xfrm>
            <a:off x="1301414" y="1776331"/>
            <a:ext cx="9566151" cy="1269892"/>
          </a:xfrm>
        </p:spPr>
        <p:txBody>
          <a:bodyPr>
            <a:normAutofit/>
          </a:bodyPr>
          <a:lstStyle>
            <a:lvl1pPr marL="0" indent="0" algn="l">
              <a:buNone/>
              <a:defRPr sz="1800">
                <a:solidFill>
                  <a:srgbClr val="FFFFFF"/>
                </a:solidFill>
                <a:latin typeface="Noto Serif"/>
                <a:cs typeface="Noto Serif"/>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6" name="Text Placeholder 4"/>
          <p:cNvSpPr>
            <a:spLocks noGrp="1"/>
          </p:cNvSpPr>
          <p:nvPr>
            <p:ph type="body" sz="quarter" idx="10" hasCustomPrompt="1"/>
          </p:nvPr>
        </p:nvSpPr>
        <p:spPr>
          <a:xfrm>
            <a:off x="1301413" y="3693241"/>
            <a:ext cx="9564842" cy="1598613"/>
          </a:xfrm>
        </p:spPr>
        <p:txBody>
          <a:bodyPr>
            <a:noAutofit/>
          </a:bodyPr>
          <a:lstStyle>
            <a:lvl1pPr marL="0" indent="0">
              <a:buNone/>
              <a:defRPr sz="1800">
                <a:latin typeface="Noto Serif"/>
                <a:cs typeface="Noto Serif"/>
              </a:defRPr>
            </a:lvl1pPr>
            <a:lvl2pPr marL="457200" indent="0">
              <a:buNone/>
              <a:defRPr sz="1800">
                <a:latin typeface="Noto Serif"/>
                <a:cs typeface="Noto Serif"/>
              </a:defRPr>
            </a:lvl2pPr>
            <a:lvl3pPr marL="914400" indent="0">
              <a:buNone/>
              <a:defRPr sz="1800">
                <a:latin typeface="Noto Serif"/>
                <a:cs typeface="Noto Serif"/>
              </a:defRPr>
            </a:lvl3pPr>
            <a:lvl4pPr marL="1371600" indent="0">
              <a:buNone/>
              <a:defRPr sz="1800">
                <a:latin typeface="Noto Serif"/>
                <a:cs typeface="Noto Serif"/>
              </a:defRPr>
            </a:lvl4pPr>
            <a:lvl5pPr marL="1828800" indent="0">
              <a:buNone/>
              <a:defRPr sz="1800">
                <a:latin typeface="Noto Serif"/>
                <a:cs typeface="Noto Serif"/>
              </a:defRPr>
            </a:lvl5pPr>
          </a:lstStyle>
          <a:p>
            <a:pPr lvl="0"/>
            <a:r>
              <a:rPr lang="en-US" dirty="0" smtClean="0"/>
              <a:t>Click to edit master text styles</a:t>
            </a:r>
          </a:p>
        </p:txBody>
      </p:sp>
      <p:sp>
        <p:nvSpPr>
          <p:cNvPr id="7" name="Text Placeholder 7"/>
          <p:cNvSpPr>
            <a:spLocks noGrp="1"/>
          </p:cNvSpPr>
          <p:nvPr>
            <p:ph type="body" sz="quarter" idx="11" hasCustomPrompt="1"/>
          </p:nvPr>
        </p:nvSpPr>
        <p:spPr>
          <a:xfrm>
            <a:off x="1301849" y="3139766"/>
            <a:ext cx="9564842" cy="459107"/>
          </a:xfrm>
        </p:spPr>
        <p:txBody>
          <a:bodyPr>
            <a:normAutofit/>
          </a:bodyPr>
          <a:lstStyle>
            <a:lvl1pPr marL="0" indent="0">
              <a:buNone/>
              <a:defRPr sz="2400" baseline="0">
                <a:solidFill>
                  <a:schemeClr val="bg1"/>
                </a:solidFill>
                <a:latin typeface="Lato Regular"/>
                <a:cs typeface="Lato Regular"/>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add subhead</a:t>
            </a:r>
            <a:endParaRPr lang="en-US" dirty="0"/>
          </a:p>
        </p:txBody>
      </p:sp>
      <p:sp>
        <p:nvSpPr>
          <p:cNvPr id="8" name="Slide Number Placeholder 5"/>
          <p:cNvSpPr>
            <a:spLocks noGrp="1"/>
          </p:cNvSpPr>
          <p:nvPr userDrawn="1"/>
        </p:nvSpPr>
        <p:spPr>
          <a:xfrm>
            <a:off x="282039" y="6358545"/>
            <a:ext cx="788252"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bg1"/>
                </a:solidFill>
                <a:latin typeface="Noto Serif" charset="0"/>
                <a:ea typeface="Noto Serif" charset="0"/>
                <a:cs typeface="Noto Serif" charset="0"/>
              </a:rPr>
              <a:pPr algn="l"/>
              <a:t>‹#›</a:t>
            </a:fld>
            <a:endParaRPr lang="en-US" sz="1200" dirty="0">
              <a:solidFill>
                <a:schemeClr val="bg1"/>
              </a:solidFill>
              <a:latin typeface="Noto Serif" charset="0"/>
              <a:ea typeface="Noto Serif" charset="0"/>
              <a:cs typeface="Noto Serif" charset="0"/>
            </a:endParaRPr>
          </a:p>
        </p:txBody>
      </p:sp>
    </p:spTree>
    <p:extLst>
      <p:ext uri="{BB962C8B-B14F-4D97-AF65-F5344CB8AC3E}">
        <p14:creationId xmlns:p14="http://schemas.microsoft.com/office/powerpoint/2010/main" val="36116369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y Headline and Bulleted List">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1081535" y="687189"/>
            <a:ext cx="10043291"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1081340" y="1886234"/>
            <a:ext cx="10043084" cy="3011487"/>
          </a:xfrm>
        </p:spPr>
        <p:txBody>
          <a:bodyPr/>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userDrawn="1"/>
        </p:nvSpPr>
        <p:spPr>
          <a:xfrm>
            <a:off x="282039" y="6358545"/>
            <a:ext cx="788252"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bg1"/>
                </a:solidFill>
                <a:latin typeface="Noto Serif" charset="0"/>
                <a:ea typeface="Noto Serif" charset="0"/>
                <a:cs typeface="Noto Serif" charset="0"/>
              </a:rPr>
              <a:pPr algn="l"/>
              <a:t>‹#›</a:t>
            </a:fld>
            <a:endParaRPr lang="en-US" sz="1200" dirty="0">
              <a:solidFill>
                <a:schemeClr val="bg1"/>
              </a:solidFill>
              <a:latin typeface="Noto Serif" charset="0"/>
              <a:ea typeface="Noto Serif" charset="0"/>
              <a:cs typeface="Noto Serif" charset="0"/>
            </a:endParaRPr>
          </a:p>
        </p:txBody>
      </p:sp>
    </p:spTree>
    <p:extLst>
      <p:ext uri="{BB962C8B-B14F-4D97-AF65-F5344CB8AC3E}">
        <p14:creationId xmlns:p14="http://schemas.microsoft.com/office/powerpoint/2010/main" val="38929796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ay Short Drop Quote ">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586284" y="1774101"/>
            <a:ext cx="7445353" cy="3340740"/>
          </a:xfrm>
        </p:spPr>
        <p:txBody>
          <a:bodyPr>
            <a:normAutofit/>
          </a:bodyPr>
          <a:lstStyle>
            <a:lvl1pPr marL="228600" indent="-173736">
              <a:buNone/>
              <a:defRPr sz="4400" b="0" i="0" baseline="0">
                <a:latin typeface="Lato Regular"/>
                <a:cs typeface="Lato Regular"/>
              </a:defRPr>
            </a:lvl1pPr>
            <a:lvl2pPr>
              <a:defRPr b="0" i="0">
                <a:latin typeface="Lato Light"/>
                <a:cs typeface="Lato Light"/>
              </a:defRPr>
            </a:lvl2pPr>
            <a:lvl3pPr>
              <a:defRPr b="0" i="0">
                <a:latin typeface="Lato Light"/>
                <a:cs typeface="Lato Light"/>
              </a:defRPr>
            </a:lvl3pPr>
            <a:lvl4pPr>
              <a:defRPr b="0" i="0">
                <a:latin typeface="Lato Light"/>
                <a:cs typeface="Lato Light"/>
              </a:defRPr>
            </a:lvl4pPr>
            <a:lvl5pPr>
              <a:defRPr b="0" i="0">
                <a:latin typeface="Lato Light"/>
                <a:cs typeface="Lato Light"/>
              </a:defRPr>
            </a:lvl5pPr>
          </a:lstStyle>
          <a:p>
            <a:pPr lvl="0"/>
            <a:r>
              <a:rPr lang="en-US" dirty="0" smtClean="0"/>
              <a:t>“Click to edit drop quote style”</a:t>
            </a:r>
          </a:p>
        </p:txBody>
      </p:sp>
      <p:sp>
        <p:nvSpPr>
          <p:cNvPr id="3" name="Slide Number Placeholder 5"/>
          <p:cNvSpPr>
            <a:spLocks noGrp="1"/>
          </p:cNvSpPr>
          <p:nvPr userDrawn="1"/>
        </p:nvSpPr>
        <p:spPr>
          <a:xfrm>
            <a:off x="282039" y="6358545"/>
            <a:ext cx="788252"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bg1"/>
                </a:solidFill>
                <a:latin typeface="Noto Serif" charset="0"/>
                <a:ea typeface="Noto Serif" charset="0"/>
                <a:cs typeface="Noto Serif" charset="0"/>
              </a:rPr>
              <a:pPr algn="l"/>
              <a:t>‹#›</a:t>
            </a:fld>
            <a:endParaRPr lang="en-US" sz="1200" dirty="0">
              <a:solidFill>
                <a:schemeClr val="bg1"/>
              </a:solidFill>
              <a:latin typeface="Noto Serif" charset="0"/>
              <a:ea typeface="Noto Serif" charset="0"/>
              <a:cs typeface="Noto Serif" charset="0"/>
            </a:endParaRPr>
          </a:p>
        </p:txBody>
      </p:sp>
    </p:spTree>
    <p:extLst>
      <p:ext uri="{BB962C8B-B14F-4D97-AF65-F5344CB8AC3E}">
        <p14:creationId xmlns:p14="http://schemas.microsoft.com/office/powerpoint/2010/main" val="16167831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ay Blank w/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258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line and Bulleted List">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1081535" y="693735"/>
            <a:ext cx="10043291" cy="1143000"/>
          </a:xfrm>
          <a:prstGeom prst="rect">
            <a:avLst/>
          </a:prstGeom>
        </p:spPr>
        <p:txBody>
          <a:bodyPr vert="horz" lIns="91440" tIns="45720" rIns="91440" bIns="45720" rtlCol="0" anchor="ctr">
            <a:normAutofit/>
          </a:bodyPr>
          <a:lstStyle>
            <a:lvl1pPr algn="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1081340" y="1917639"/>
            <a:ext cx="10043084" cy="2938995"/>
          </a:xfrm>
        </p:spPr>
        <p:txBody>
          <a:bodyPr/>
          <a:lstStyle>
            <a:lvl1pPr>
              <a:lnSpc>
                <a:spcPct val="130000"/>
              </a:lnSpc>
              <a:defRPr>
                <a:solidFill>
                  <a:srgbClr val="585E60"/>
                </a:solidFill>
                <a:latin typeface="Noto Serif"/>
                <a:cs typeface="Noto Serif"/>
              </a:defRPr>
            </a:lvl1pPr>
            <a:lvl2pPr>
              <a:lnSpc>
                <a:spcPct val="130000"/>
              </a:lnSpc>
              <a:defRPr>
                <a:solidFill>
                  <a:srgbClr val="585E60"/>
                </a:solidFill>
                <a:latin typeface="Noto Serif"/>
                <a:cs typeface="Noto Serif"/>
              </a:defRPr>
            </a:lvl2pPr>
            <a:lvl3pPr>
              <a:lnSpc>
                <a:spcPct val="130000"/>
              </a:lnSpc>
              <a:defRPr>
                <a:solidFill>
                  <a:srgbClr val="585E60"/>
                </a:solidFill>
                <a:latin typeface="Noto Serif"/>
                <a:cs typeface="Noto Serif"/>
              </a:defRPr>
            </a:lvl3pPr>
            <a:lvl4pPr>
              <a:lnSpc>
                <a:spcPct val="130000"/>
              </a:lnSpc>
              <a:defRPr>
                <a:solidFill>
                  <a:srgbClr val="585E60"/>
                </a:solidFill>
                <a:latin typeface="Noto Serif"/>
                <a:cs typeface="Noto Serif"/>
              </a:defRPr>
            </a:lvl4pPr>
            <a:lvl5pPr>
              <a:lnSpc>
                <a:spcPct val="130000"/>
              </a:lnSpc>
              <a:defRPr>
                <a:solidFill>
                  <a:srgbClr val="585E60"/>
                </a:solidFill>
                <a:latin typeface="Noto Serif"/>
                <a:cs typeface="Noto Seri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userDrawn="1"/>
        </p:nvSpPr>
        <p:spPr>
          <a:xfrm>
            <a:off x="282039" y="6358545"/>
            <a:ext cx="788252"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tx2"/>
                </a:solidFill>
                <a:latin typeface="Noto Serif" charset="0"/>
                <a:ea typeface="Noto Serif" charset="0"/>
                <a:cs typeface="Noto Serif" charset="0"/>
              </a:rPr>
              <a:pPr algn="l"/>
              <a:t>‹#›</a:t>
            </a:fld>
            <a:endParaRPr lang="en-US" sz="1200" dirty="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1834747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ay Long Drop Quote, Noto Serif">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070292" y="980139"/>
            <a:ext cx="10137337" cy="3370427"/>
          </a:xfrm>
        </p:spPr>
        <p:txBody>
          <a:bodyPr>
            <a:normAutofit/>
          </a:bodyPr>
          <a:lstStyle>
            <a:lvl1pPr algn="l">
              <a:lnSpc>
                <a:spcPct val="120000"/>
              </a:lnSpc>
              <a:defRPr sz="2800" baseline="0">
                <a:solidFill>
                  <a:schemeClr val="bg1"/>
                </a:solidFill>
                <a:latin typeface="Noto Serif"/>
                <a:cs typeface="Noto Serif"/>
              </a:defRPr>
            </a:lvl1pPr>
          </a:lstStyle>
          <a:p>
            <a:r>
              <a:rPr lang="en-US" dirty="0" smtClean="0"/>
              <a:t>Click to add long drop quote. Click to add long drop quote. Click to add long drop quote. Click to add long drop quote. Click to add long drop quote. Click to add long drop quote. Click to add long drop quote. Click to add long drop quote. Click to add long drop quote. Click to add long drop quote.</a:t>
            </a:r>
            <a:endParaRPr lang="en-US" dirty="0"/>
          </a:p>
        </p:txBody>
      </p:sp>
      <p:sp>
        <p:nvSpPr>
          <p:cNvPr id="4" name="Text Placeholder 4"/>
          <p:cNvSpPr>
            <a:spLocks noGrp="1"/>
          </p:cNvSpPr>
          <p:nvPr>
            <p:ph type="body" sz="quarter" idx="10" hasCustomPrompt="1"/>
          </p:nvPr>
        </p:nvSpPr>
        <p:spPr>
          <a:xfrm>
            <a:off x="1070293" y="4779733"/>
            <a:ext cx="5480739" cy="504825"/>
          </a:xfrm>
        </p:spPr>
        <p:txBody>
          <a:bodyPr/>
          <a:lstStyle>
            <a:lvl1pPr marL="0" indent="0">
              <a:buNone/>
              <a:defRPr sz="2000"/>
            </a:lvl1pPr>
          </a:lstStyle>
          <a:p>
            <a:pPr lvl="0"/>
            <a:r>
              <a:rPr lang="en-US" dirty="0" smtClean="0"/>
              <a:t>— Click to add attribution</a:t>
            </a:r>
            <a:endParaRPr lang="en-US" dirty="0"/>
          </a:p>
        </p:txBody>
      </p:sp>
      <p:sp>
        <p:nvSpPr>
          <p:cNvPr id="5" name="Slide Number Placeholder 5"/>
          <p:cNvSpPr>
            <a:spLocks noGrp="1"/>
          </p:cNvSpPr>
          <p:nvPr userDrawn="1"/>
        </p:nvSpPr>
        <p:spPr>
          <a:xfrm>
            <a:off x="282039" y="6358545"/>
            <a:ext cx="788252"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bg1"/>
                </a:solidFill>
                <a:latin typeface="Noto Serif" charset="0"/>
                <a:ea typeface="Noto Serif" charset="0"/>
                <a:cs typeface="Noto Serif" charset="0"/>
              </a:rPr>
              <a:pPr algn="l"/>
              <a:t>‹#›</a:t>
            </a:fld>
            <a:endParaRPr lang="en-US" sz="1200" dirty="0">
              <a:solidFill>
                <a:schemeClr val="bg1"/>
              </a:solidFill>
              <a:latin typeface="Noto Serif" charset="0"/>
              <a:ea typeface="Noto Serif" charset="0"/>
              <a:cs typeface="Noto Serif" charset="0"/>
            </a:endParaRPr>
          </a:p>
        </p:txBody>
      </p:sp>
    </p:spTree>
    <p:extLst>
      <p:ext uri="{BB962C8B-B14F-4D97-AF65-F5344CB8AC3E}">
        <p14:creationId xmlns:p14="http://schemas.microsoft.com/office/powerpoint/2010/main" val="31912443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Grey Blank">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solidFill>
            <a:srgbClr val="585E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64852"/>
              </a:solidFill>
              <a:latin typeface="Lato Regular"/>
            </a:endParaRPr>
          </a:p>
        </p:txBody>
      </p:sp>
    </p:spTree>
    <p:extLst>
      <p:ext uri="{BB962C8B-B14F-4D97-AF65-F5344CB8AC3E}">
        <p14:creationId xmlns:p14="http://schemas.microsoft.com/office/powerpoint/2010/main" val="719086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Photo and Bullet Text w/Logo">
    <p:spTree>
      <p:nvGrpSpPr>
        <p:cNvPr id="1" name=""/>
        <p:cNvGrpSpPr/>
        <p:nvPr/>
      </p:nvGrpSpPr>
      <p:grpSpPr>
        <a:xfrm>
          <a:off x="0" y="0"/>
          <a:ext cx="0" cy="0"/>
          <a:chOff x="0" y="0"/>
          <a:chExt cx="0" cy="0"/>
        </a:xfrm>
      </p:grpSpPr>
      <p:sp>
        <p:nvSpPr>
          <p:cNvPr id="8" name="Picture Placeholder 2"/>
          <p:cNvSpPr>
            <a:spLocks noGrp="1"/>
          </p:cNvSpPr>
          <p:nvPr>
            <p:ph type="pic" idx="1"/>
          </p:nvPr>
        </p:nvSpPr>
        <p:spPr>
          <a:xfrm>
            <a:off x="6" y="4"/>
            <a:ext cx="3260280" cy="68579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9" name="Title Placeholder 1"/>
          <p:cNvSpPr>
            <a:spLocks noGrp="1"/>
          </p:cNvSpPr>
          <p:nvPr>
            <p:ph type="title" hasCustomPrompt="1"/>
          </p:nvPr>
        </p:nvSpPr>
        <p:spPr>
          <a:xfrm>
            <a:off x="4232095" y="682610"/>
            <a:ext cx="7288608" cy="752528"/>
          </a:xfrm>
          <a:prstGeom prst="rect">
            <a:avLst/>
          </a:prstGeom>
        </p:spPr>
        <p:txBody>
          <a:bodyPr vert="horz" lIns="91440" tIns="45720" rIns="91440" bIns="45720" rtlCol="0" anchor="ctr">
            <a:noAutofit/>
          </a:bodyPr>
          <a:lstStyle>
            <a:lvl1pPr algn="l">
              <a:defRPr sz="3200"/>
            </a:lvl1pPr>
          </a:lstStyle>
          <a:p>
            <a:r>
              <a:rPr lang="en-US" dirty="0" smtClean="0"/>
              <a:t>Click to edit master title style</a:t>
            </a:r>
            <a:endParaRPr lang="en-US" dirty="0"/>
          </a:p>
        </p:txBody>
      </p:sp>
      <p:sp>
        <p:nvSpPr>
          <p:cNvPr id="10" name="Text Placeholder 2"/>
          <p:cNvSpPr>
            <a:spLocks noGrp="1"/>
          </p:cNvSpPr>
          <p:nvPr>
            <p:ph idx="10" hasCustomPrompt="1"/>
          </p:nvPr>
        </p:nvSpPr>
        <p:spPr>
          <a:xfrm>
            <a:off x="4232099" y="1540975"/>
            <a:ext cx="7065149" cy="3314757"/>
          </a:xfrm>
          <a:prstGeom prst="rect">
            <a:avLst/>
          </a:prstGeom>
        </p:spPr>
        <p:txBody>
          <a:bodyPr vert="horz" lIns="91440" tIns="45720" rIns="91440" bIns="45720" rtlCol="0">
            <a:normAutofit/>
          </a:bodyPr>
          <a:lstStyle>
            <a:lvl1pPr>
              <a:lnSpc>
                <a:spcPct val="130000"/>
              </a:lnSpc>
              <a:defRPr sz="2000">
                <a:solidFill>
                  <a:srgbClr val="585E60"/>
                </a:solidFill>
                <a:latin typeface="Noto Serif"/>
                <a:cs typeface="Noto Serif"/>
              </a:defRPr>
            </a:lvl1pPr>
            <a:lvl2pPr>
              <a:lnSpc>
                <a:spcPct val="130000"/>
              </a:lnSpc>
              <a:defRPr sz="2000">
                <a:solidFill>
                  <a:srgbClr val="585E60"/>
                </a:solidFill>
                <a:latin typeface="Noto Serif"/>
                <a:cs typeface="Noto Serif"/>
              </a:defRPr>
            </a:lvl2pPr>
            <a:lvl3pPr>
              <a:lnSpc>
                <a:spcPct val="130000"/>
              </a:lnSpc>
              <a:defRPr sz="2000">
                <a:solidFill>
                  <a:srgbClr val="585E60"/>
                </a:solidFill>
                <a:latin typeface="Noto Serif"/>
                <a:cs typeface="Noto Serif"/>
              </a:defRPr>
            </a:lvl3pPr>
            <a:lvl4pPr>
              <a:lnSpc>
                <a:spcPct val="130000"/>
              </a:lnSpc>
              <a:defRPr sz="2000">
                <a:solidFill>
                  <a:srgbClr val="585E60"/>
                </a:solidFill>
                <a:latin typeface="Noto Serif"/>
                <a:cs typeface="Noto Serif"/>
              </a:defRPr>
            </a:lvl4pPr>
            <a:lvl5pPr>
              <a:lnSpc>
                <a:spcPct val="130000"/>
              </a:lnSpc>
              <a:defRPr sz="2000">
                <a:solidFill>
                  <a:srgbClr val="585E60"/>
                </a:solidFill>
                <a:latin typeface="Noto Serif"/>
                <a:cs typeface="Noto Seri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5"/>
          <p:cNvSpPr>
            <a:spLocks noGrp="1"/>
          </p:cNvSpPr>
          <p:nvPr userDrawn="1"/>
        </p:nvSpPr>
        <p:spPr>
          <a:xfrm>
            <a:off x="282039" y="6358545"/>
            <a:ext cx="788252"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tx2"/>
                </a:solidFill>
                <a:latin typeface="Noto Serif" charset="0"/>
                <a:ea typeface="Noto Serif" charset="0"/>
                <a:cs typeface="Noto Serif" charset="0"/>
              </a:rPr>
              <a:pPr algn="l"/>
              <a:t>‹#›</a:t>
            </a:fld>
            <a:endParaRPr lang="en-US" sz="1200" dirty="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3761858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lumn Bulleted Lis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6805" y="683764"/>
            <a:ext cx="10607568" cy="828210"/>
          </a:xfrm>
        </p:spPr>
        <p:txBody>
          <a:bodyPr>
            <a:normAutofit/>
          </a:bodyPr>
          <a:lstStyle>
            <a:lvl1pPr algn="l">
              <a:defRPr sz="4000"/>
            </a:lvl1pPr>
          </a:lstStyle>
          <a:p>
            <a:r>
              <a:rPr lang="en-US" dirty="0" smtClean="0"/>
              <a:t>Click to edit master title style</a:t>
            </a:r>
            <a:endParaRPr lang="en-US" dirty="0"/>
          </a:p>
        </p:txBody>
      </p:sp>
      <p:sp>
        <p:nvSpPr>
          <p:cNvPr id="3" name="Content Placeholder 2"/>
          <p:cNvSpPr>
            <a:spLocks noGrp="1"/>
          </p:cNvSpPr>
          <p:nvPr>
            <p:ph sz="half" idx="1" hasCustomPrompt="1"/>
          </p:nvPr>
        </p:nvSpPr>
        <p:spPr>
          <a:xfrm>
            <a:off x="766807" y="1634014"/>
            <a:ext cx="5226033" cy="3890908"/>
          </a:xfrm>
        </p:spPr>
        <p:txBody>
          <a:bodyPr>
            <a:normAutofit/>
          </a:bodyPr>
          <a:lstStyle>
            <a:lvl1pPr>
              <a:defRPr sz="2000" b="0" i="0">
                <a:solidFill>
                  <a:srgbClr val="585E60"/>
                </a:solidFill>
                <a:latin typeface="Noto Serif"/>
                <a:cs typeface="Noto Serif"/>
              </a:defRPr>
            </a:lvl1pPr>
            <a:lvl2pPr>
              <a:defRPr sz="2000" b="0" i="0">
                <a:solidFill>
                  <a:srgbClr val="585E60"/>
                </a:solidFill>
                <a:latin typeface="Noto Serif"/>
                <a:cs typeface="Noto Serif"/>
              </a:defRPr>
            </a:lvl2pPr>
            <a:lvl3pPr>
              <a:defRPr sz="2000" b="0" i="0">
                <a:solidFill>
                  <a:srgbClr val="585E60"/>
                </a:solidFill>
                <a:latin typeface="Noto Serif"/>
                <a:cs typeface="Noto Serif"/>
              </a:defRPr>
            </a:lvl3pPr>
            <a:lvl4pPr>
              <a:defRPr sz="2000" b="0" i="0">
                <a:solidFill>
                  <a:srgbClr val="585E60"/>
                </a:solidFill>
                <a:latin typeface="Noto Serif"/>
                <a:cs typeface="Noto Serif"/>
              </a:defRPr>
            </a:lvl4pPr>
            <a:lvl5pPr>
              <a:defRPr sz="2000" b="0" i="0">
                <a:solidFill>
                  <a:srgbClr val="585E60"/>
                </a:solidFill>
                <a:latin typeface="Noto Serif"/>
                <a:cs typeface="Noto Serif"/>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6195986" y="1634013"/>
            <a:ext cx="5178387" cy="3890909"/>
          </a:xfrm>
        </p:spPr>
        <p:txBody>
          <a:bodyPr>
            <a:normAutofit/>
          </a:bodyPr>
          <a:lstStyle>
            <a:lvl1pPr>
              <a:defRPr sz="2000">
                <a:solidFill>
                  <a:srgbClr val="585E60"/>
                </a:solidFill>
                <a:latin typeface="Noto Serif"/>
                <a:cs typeface="Noto Serif"/>
              </a:defRPr>
            </a:lvl1pPr>
            <a:lvl2pPr>
              <a:defRPr sz="2000">
                <a:solidFill>
                  <a:srgbClr val="585E60"/>
                </a:solidFill>
                <a:latin typeface="Noto Serif"/>
                <a:cs typeface="Noto Serif"/>
              </a:defRPr>
            </a:lvl2pPr>
            <a:lvl3pPr>
              <a:defRPr sz="2000">
                <a:solidFill>
                  <a:srgbClr val="585E60"/>
                </a:solidFill>
                <a:latin typeface="Noto Serif"/>
                <a:cs typeface="Noto Serif"/>
              </a:defRPr>
            </a:lvl3pPr>
            <a:lvl4pPr>
              <a:defRPr sz="2000">
                <a:solidFill>
                  <a:srgbClr val="585E60"/>
                </a:solidFill>
                <a:latin typeface="Noto Serif"/>
                <a:cs typeface="Noto Serif"/>
              </a:defRPr>
            </a:lvl4pPr>
            <a:lvl5pPr>
              <a:defRPr sz="2000">
                <a:solidFill>
                  <a:srgbClr val="585E60"/>
                </a:solidFill>
                <a:latin typeface="Noto Serif"/>
                <a:cs typeface="Noto Serif"/>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5"/>
          <p:cNvSpPr>
            <a:spLocks noGrp="1"/>
          </p:cNvSpPr>
          <p:nvPr userDrawn="1"/>
        </p:nvSpPr>
        <p:spPr>
          <a:xfrm>
            <a:off x="282039" y="6358545"/>
            <a:ext cx="788252"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tx2"/>
                </a:solidFill>
                <a:latin typeface="Noto Serif" charset="0"/>
                <a:ea typeface="Noto Serif" charset="0"/>
                <a:cs typeface="Noto Serif" charset="0"/>
              </a:rPr>
              <a:pPr algn="l"/>
              <a:t>‹#›</a:t>
            </a:fld>
            <a:endParaRPr lang="en-US" sz="1200" dirty="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1960329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bject Slide w/Logo">
    <p:spTree>
      <p:nvGrpSpPr>
        <p:cNvPr id="1" name=""/>
        <p:cNvGrpSpPr/>
        <p:nvPr/>
      </p:nvGrpSpPr>
      <p:grpSpPr>
        <a:xfrm>
          <a:off x="0" y="0"/>
          <a:ext cx="0" cy="0"/>
          <a:chOff x="0" y="0"/>
          <a:chExt cx="0" cy="0"/>
        </a:xfrm>
      </p:grpSpPr>
      <p:sp>
        <p:nvSpPr>
          <p:cNvPr id="7" name="Content Placeholder 2"/>
          <p:cNvSpPr>
            <a:spLocks noGrp="1"/>
          </p:cNvSpPr>
          <p:nvPr>
            <p:ph sz="half" idx="1"/>
          </p:nvPr>
        </p:nvSpPr>
        <p:spPr>
          <a:xfrm>
            <a:off x="1316659" y="1187581"/>
            <a:ext cx="9655446" cy="4515170"/>
          </a:xfrm>
        </p:spPr>
        <p:txBody>
          <a:bodyPr/>
          <a:lstStyle>
            <a:lvl1pPr marL="0" indent="0">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endParaRPr lang="en-US" dirty="0"/>
          </a:p>
        </p:txBody>
      </p:sp>
      <p:sp>
        <p:nvSpPr>
          <p:cNvPr id="3" name="Text Placeholder 2"/>
          <p:cNvSpPr>
            <a:spLocks noGrp="1"/>
          </p:cNvSpPr>
          <p:nvPr>
            <p:ph type="body" sz="quarter" idx="10" hasCustomPrompt="1"/>
          </p:nvPr>
        </p:nvSpPr>
        <p:spPr>
          <a:xfrm>
            <a:off x="767619" y="493443"/>
            <a:ext cx="6128270" cy="447218"/>
          </a:xfrm>
        </p:spPr>
        <p:txBody>
          <a:bodyPr/>
          <a:lstStyle>
            <a:lvl1pPr marL="0" indent="0">
              <a:buNone/>
              <a:defRPr b="0" i="0">
                <a:solidFill>
                  <a:schemeClr val="accent4"/>
                </a:solidFill>
                <a:latin typeface="Lato Regular"/>
                <a:cs typeface="Lato Regular"/>
              </a:defRPr>
            </a:lvl1pPr>
            <a:lvl2pPr marL="457200" indent="0">
              <a:buNone/>
              <a:defRPr/>
            </a:lvl2pPr>
            <a:lvl3pPr marL="914400" indent="0">
              <a:buNone/>
              <a:defRPr/>
            </a:lvl3pPr>
            <a:lvl4pPr marL="1371600" indent="0">
              <a:buNone/>
              <a:defRPr/>
            </a:lvl4pPr>
          </a:lstStyle>
          <a:p>
            <a:pPr lvl="0"/>
            <a:r>
              <a:rPr lang="en-US" dirty="0" smtClean="0"/>
              <a:t>Title of Object</a:t>
            </a:r>
          </a:p>
        </p:txBody>
      </p:sp>
      <p:sp>
        <p:nvSpPr>
          <p:cNvPr id="4" name="Slide Number Placeholder 5"/>
          <p:cNvSpPr>
            <a:spLocks noGrp="1"/>
          </p:cNvSpPr>
          <p:nvPr userDrawn="1"/>
        </p:nvSpPr>
        <p:spPr>
          <a:xfrm>
            <a:off x="282039" y="6366858"/>
            <a:ext cx="788252"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tx2"/>
                </a:solidFill>
                <a:latin typeface="Noto Serif" charset="0"/>
                <a:ea typeface="Noto Serif" charset="0"/>
                <a:cs typeface="Noto Serif" charset="0"/>
              </a:rPr>
              <a:pPr algn="l"/>
              <a:t>‹#›</a:t>
            </a:fld>
            <a:endParaRPr lang="en-US" sz="1200" dirty="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2723205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ort Drop Quote, Lato ">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2586282" y="2010662"/>
            <a:ext cx="7065149" cy="3104177"/>
          </a:xfrm>
          <a:prstGeom prst="rect">
            <a:avLst/>
          </a:prstGeom>
        </p:spPr>
        <p:txBody>
          <a:bodyPr vert="horz" lIns="91440" tIns="45720" rIns="91440" bIns="45720" rtlCol="0" anchor="ctr">
            <a:normAutofit/>
          </a:bodyPr>
          <a:lstStyle>
            <a:lvl1pPr marL="228600" indent="-173736" algn="l">
              <a:defRPr baseline="0"/>
            </a:lvl1pPr>
          </a:lstStyle>
          <a:p>
            <a:r>
              <a:rPr lang="en-US" dirty="0" smtClean="0"/>
              <a:t>“Click to add short drop quote”</a:t>
            </a:r>
            <a:br>
              <a:rPr lang="en-US" dirty="0" smtClean="0"/>
            </a:br>
            <a:endParaRPr lang="en-US" dirty="0"/>
          </a:p>
        </p:txBody>
      </p:sp>
      <p:sp>
        <p:nvSpPr>
          <p:cNvPr id="3" name="Slide Number Placeholder 5"/>
          <p:cNvSpPr>
            <a:spLocks noGrp="1"/>
          </p:cNvSpPr>
          <p:nvPr userDrawn="1"/>
        </p:nvSpPr>
        <p:spPr>
          <a:xfrm>
            <a:off x="282039" y="6358545"/>
            <a:ext cx="788252"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tx2"/>
                </a:solidFill>
                <a:latin typeface="Noto Serif" charset="0"/>
                <a:ea typeface="Noto Serif" charset="0"/>
                <a:cs typeface="Noto Serif" charset="0"/>
              </a:rPr>
              <a:pPr algn="l"/>
              <a:t>‹#›</a:t>
            </a:fld>
            <a:endParaRPr lang="en-US" sz="1200" dirty="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1121902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onger Drop Quote, Noto Serif">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70292" y="980126"/>
            <a:ext cx="10137337" cy="3464874"/>
          </a:xfrm>
        </p:spPr>
        <p:txBody>
          <a:bodyPr>
            <a:normAutofit/>
          </a:bodyPr>
          <a:lstStyle>
            <a:lvl1pPr algn="l">
              <a:lnSpc>
                <a:spcPct val="120000"/>
              </a:lnSpc>
              <a:defRPr sz="2800" baseline="0">
                <a:solidFill>
                  <a:srgbClr val="585E60"/>
                </a:solidFill>
                <a:latin typeface="Noto Serif"/>
                <a:cs typeface="Noto Serif"/>
              </a:defRPr>
            </a:lvl1pPr>
          </a:lstStyle>
          <a:p>
            <a:r>
              <a:rPr lang="en-US" dirty="0" smtClean="0"/>
              <a:t>Click to add long drop quote. Click to add long drop quote. Click to add long drop quote. Click to add long drop quote. Click to add long drop quote. Click to add long drop quote. Click to add long drop quote. Click to add long drop quote. Click to add long drop quote. Click to add long drop quote.</a:t>
            </a:r>
            <a:endParaRPr lang="en-US" dirty="0"/>
          </a:p>
        </p:txBody>
      </p:sp>
      <p:sp>
        <p:nvSpPr>
          <p:cNvPr id="5" name="Text Placeholder 4"/>
          <p:cNvSpPr>
            <a:spLocks noGrp="1"/>
          </p:cNvSpPr>
          <p:nvPr>
            <p:ph type="body" sz="quarter" idx="10" hasCustomPrompt="1"/>
          </p:nvPr>
        </p:nvSpPr>
        <p:spPr>
          <a:xfrm>
            <a:off x="1070293" y="5067417"/>
            <a:ext cx="5480739" cy="504825"/>
          </a:xfrm>
        </p:spPr>
        <p:txBody>
          <a:bodyPr/>
          <a:lstStyle>
            <a:lvl1pPr marL="0" indent="0">
              <a:buNone/>
              <a:defRPr sz="2000">
                <a:solidFill>
                  <a:srgbClr val="585E60"/>
                </a:solidFill>
              </a:defRPr>
            </a:lvl1pPr>
          </a:lstStyle>
          <a:p>
            <a:pPr lvl="0"/>
            <a:r>
              <a:rPr lang="en-US" dirty="0" smtClean="0"/>
              <a:t>— Click to add attribution</a:t>
            </a:r>
            <a:endParaRPr lang="en-US" dirty="0"/>
          </a:p>
        </p:txBody>
      </p:sp>
      <p:sp>
        <p:nvSpPr>
          <p:cNvPr id="4" name="Slide Number Placeholder 5"/>
          <p:cNvSpPr>
            <a:spLocks noGrp="1"/>
          </p:cNvSpPr>
          <p:nvPr userDrawn="1"/>
        </p:nvSpPr>
        <p:spPr>
          <a:xfrm>
            <a:off x="282039" y="6366858"/>
            <a:ext cx="788252"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tx2"/>
                </a:solidFill>
                <a:latin typeface="Noto Serif" charset="0"/>
                <a:ea typeface="Noto Serif" charset="0"/>
                <a:cs typeface="Noto Serif" charset="0"/>
              </a:rPr>
              <a:pPr algn="l"/>
              <a:t>‹#›</a:t>
            </a:fld>
            <a:endParaRPr lang="en-US" sz="1200" dirty="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1642842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line and Log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a:defRPr>
                <a:solidFill>
                  <a:schemeClr val="accent3"/>
                </a:solidFill>
              </a:defRPr>
            </a:lvl1pPr>
          </a:lstStyle>
          <a:p>
            <a:r>
              <a:rPr lang="en-US" dirty="0" smtClean="0"/>
              <a:t>Click to edit title style</a:t>
            </a:r>
            <a:endParaRPr lang="en-US" dirty="0"/>
          </a:p>
        </p:txBody>
      </p:sp>
      <p:sp>
        <p:nvSpPr>
          <p:cNvPr id="3" name="Slide Number Placeholder 5"/>
          <p:cNvSpPr>
            <a:spLocks noGrp="1"/>
          </p:cNvSpPr>
          <p:nvPr userDrawn="1"/>
        </p:nvSpPr>
        <p:spPr>
          <a:xfrm>
            <a:off x="282039" y="6366858"/>
            <a:ext cx="788252"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tx2"/>
                </a:solidFill>
                <a:latin typeface="Noto Serif" charset="0"/>
                <a:ea typeface="Noto Serif" charset="0"/>
                <a:cs typeface="Noto Serif" charset="0"/>
              </a:rPr>
              <a:pPr algn="l"/>
              <a:t>‹#›</a:t>
            </a:fld>
            <a:endParaRPr lang="en-US" sz="1200" dirty="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2172137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w/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70948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theme" Target="../theme/theme2.xml"/><Relationship Id="rId1" Type="http://schemas.openxmlformats.org/officeDocument/2006/relationships/slideLayout" Target="../slideLayouts/slideLayout11.xml"/><Relationship Id="rId2"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theme" Target="../theme/theme3.xml"/><Relationship Id="rId7" Type="http://schemas.openxmlformats.org/officeDocument/2006/relationships/image" Target="../media/image2.png"/><Relationship Id="rId1" Type="http://schemas.openxmlformats.org/officeDocument/2006/relationships/slideLayout" Target="../slideLayouts/slideLayout16.xml"/><Relationship Id="rId2"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70292" y="677164"/>
            <a:ext cx="10137337" cy="82821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070292" y="1885157"/>
            <a:ext cx="10137337" cy="2985525"/>
          </a:xfrm>
          <a:prstGeom prst="rect">
            <a:avLst/>
          </a:prstGeom>
        </p:spPr>
        <p:txBody>
          <a:bodyPr vert="horz" lIns="91440" tIns="45720" rIns="91440" bIns="45720" rtlCol="0">
            <a:normAutofit/>
          </a:bodyPr>
          <a:lstStyle/>
          <a:p>
            <a:pPr lvl="0"/>
            <a:r>
              <a:rPr lang="en-US" dirty="0" smtClean="0"/>
              <a:t>Click to edit master text style</a:t>
            </a:r>
          </a:p>
        </p:txBody>
      </p:sp>
      <p:pic>
        <p:nvPicPr>
          <p:cNvPr id="4" name="Picture 3" descr="OHSU-RGB-1CGRAY-POS.eps"/>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1285994" y="5879313"/>
            <a:ext cx="574330" cy="739091"/>
          </a:xfrm>
          <a:prstGeom prst="rect">
            <a:avLst/>
          </a:prstGeom>
        </p:spPr>
      </p:pic>
    </p:spTree>
    <p:extLst>
      <p:ext uri="{BB962C8B-B14F-4D97-AF65-F5344CB8AC3E}">
        <p14:creationId xmlns:p14="http://schemas.microsoft.com/office/powerpoint/2010/main" val="3191492143"/>
      </p:ext>
    </p:extLst>
  </p:cSld>
  <p:clrMap bg1="lt1" tx1="dk1" bg2="lt2" tx2="dk2" accent1="accent1" accent2="accent2" accent3="accent3" accent4="accent4" accent5="accent5" accent6="accent6" hlink="hlink" folHlink="folHlink"/>
  <p:sldLayoutIdLst>
    <p:sldLayoutId id="2147483659" r:id="rId1"/>
    <p:sldLayoutId id="2147483687" r:id="rId2"/>
    <p:sldLayoutId id="2147483649" r:id="rId3"/>
    <p:sldLayoutId id="2147483662" r:id="rId4"/>
    <p:sldLayoutId id="2147483650" r:id="rId5"/>
    <p:sldLayoutId id="2147483669" r:id="rId6"/>
    <p:sldLayoutId id="2147483685" r:id="rId7"/>
    <p:sldLayoutId id="2147483689" r:id="rId8"/>
    <p:sldLayoutId id="2147483679" r:id="rId9"/>
    <p:sldLayoutId id="2147483690" r:id="rId10"/>
  </p:sldLayoutIdLst>
  <p:timing>
    <p:tnLst>
      <p:par>
        <p:cTn xmlns:p14="http://schemas.microsoft.com/office/powerpoint/2010/main" id="1" dur="indefinite" restart="never" nodeType="tmRoot"/>
      </p:par>
    </p:tnLst>
  </p:timing>
  <p:hf sldNum="0" hdr="0" ftr="0" dt="0"/>
  <p:txStyles>
    <p:titleStyle>
      <a:lvl1pPr algn="ctr" defTabSz="457200" rtl="0" eaLnBrk="1" latinLnBrk="0" hangingPunct="1">
        <a:spcBef>
          <a:spcPct val="0"/>
        </a:spcBef>
        <a:buNone/>
        <a:defRPr sz="4400" b="0" i="0" kern="1200">
          <a:solidFill>
            <a:schemeClr val="accent3"/>
          </a:solidFill>
          <a:latin typeface="Lato Regular"/>
          <a:ea typeface="+mj-ea"/>
          <a:cs typeface="Lato Regular"/>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Noto Serif"/>
          <a:ea typeface="+mn-ea"/>
          <a:cs typeface="Noto Serif"/>
        </a:defRPr>
      </a:lvl1pPr>
      <a:lvl2pPr marL="742950" indent="-285750" algn="l" defTabSz="457200" rtl="0" eaLnBrk="1" latinLnBrk="0" hangingPunct="1">
        <a:spcBef>
          <a:spcPct val="20000"/>
        </a:spcBef>
        <a:buFont typeface="Arial"/>
        <a:buChar char="–"/>
        <a:defRPr sz="2400" kern="1200">
          <a:solidFill>
            <a:schemeClr val="tx1"/>
          </a:solidFill>
          <a:latin typeface="Lato Regular"/>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Lato Regular"/>
          <a:ea typeface="+mn-ea"/>
          <a:cs typeface="+mn-cs"/>
        </a:defRPr>
      </a:lvl3pPr>
      <a:lvl4pPr marL="1600200" indent="-228600" algn="l" defTabSz="457200" rtl="0" eaLnBrk="1" latinLnBrk="0" hangingPunct="1">
        <a:spcBef>
          <a:spcPct val="20000"/>
        </a:spcBef>
        <a:buFont typeface="Arial"/>
        <a:buChar char="–"/>
        <a:defRPr sz="2400" kern="1200">
          <a:solidFill>
            <a:schemeClr val="tx1"/>
          </a:solidFill>
          <a:latin typeface="Lato Regular"/>
          <a:ea typeface="+mn-ea"/>
          <a:cs typeface="+mn-cs"/>
        </a:defRPr>
      </a:lvl4pPr>
      <a:lvl5pPr marL="2057400" indent="-228600" algn="l" defTabSz="457200" rtl="0" eaLnBrk="1" latinLnBrk="0" hangingPunct="1">
        <a:spcBef>
          <a:spcPct val="20000"/>
        </a:spcBef>
        <a:buFont typeface="Arial"/>
        <a:buChar char="»"/>
        <a:defRPr sz="2400" kern="1200">
          <a:solidFill>
            <a:schemeClr val="tx1"/>
          </a:solidFill>
          <a:latin typeface="Lato Regular"/>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06936" y="691263"/>
            <a:ext cx="9776825"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206936" y="2016832"/>
            <a:ext cx="9776825" cy="4067277"/>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88975880"/>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67" r:id="rId3"/>
    <p:sldLayoutId id="2147483668" r:id="rId4"/>
    <p:sldLayoutId id="2147483670" r:id="rId5"/>
  </p:sldLayoutIdLst>
  <p:hf sldNum="0" hdr="0" ftr="0" dt="0"/>
  <p:txStyles>
    <p:titleStyle>
      <a:lvl1pPr algn="l" defTabSz="457200" rtl="0" eaLnBrk="1" latinLnBrk="0" hangingPunct="1">
        <a:spcBef>
          <a:spcPct val="0"/>
        </a:spcBef>
        <a:buNone/>
        <a:defRPr sz="4400" b="0" i="0" kern="1200">
          <a:solidFill>
            <a:srgbClr val="002776"/>
          </a:solidFill>
          <a:latin typeface="Lato Regular"/>
          <a:ea typeface="+mj-ea"/>
          <a:cs typeface="Lato Regular"/>
        </a:defRPr>
      </a:lvl1pPr>
    </p:titleStyle>
    <p:bodyStyle>
      <a:lvl1pPr marL="342900" indent="-342900" algn="l" defTabSz="457200" rtl="0" eaLnBrk="1" latinLnBrk="0" hangingPunct="1">
        <a:spcBef>
          <a:spcPct val="20000"/>
        </a:spcBef>
        <a:buFont typeface="Arial"/>
        <a:buChar char="•"/>
        <a:defRPr sz="3200" b="0" i="0" kern="1200">
          <a:solidFill>
            <a:srgbClr val="585E60"/>
          </a:solidFill>
          <a:latin typeface="Noto Serif"/>
          <a:ea typeface="+mn-ea"/>
          <a:cs typeface="Noto Serif"/>
        </a:defRPr>
      </a:lvl1pPr>
      <a:lvl2pPr marL="742950" indent="-285750" algn="l" defTabSz="457200" rtl="0" eaLnBrk="1" latinLnBrk="0" hangingPunct="1">
        <a:spcBef>
          <a:spcPct val="20000"/>
        </a:spcBef>
        <a:buFont typeface="Arial"/>
        <a:buChar char="–"/>
        <a:defRPr sz="2800" b="0" i="0" kern="1200">
          <a:solidFill>
            <a:srgbClr val="585E60"/>
          </a:solidFill>
          <a:latin typeface="Noto Serif"/>
          <a:ea typeface="+mn-ea"/>
          <a:cs typeface="Noto Serif"/>
        </a:defRPr>
      </a:lvl2pPr>
      <a:lvl3pPr marL="1143000" indent="-228600" algn="l" defTabSz="457200" rtl="0" eaLnBrk="1" latinLnBrk="0" hangingPunct="1">
        <a:spcBef>
          <a:spcPct val="20000"/>
        </a:spcBef>
        <a:buFont typeface="Arial"/>
        <a:buChar char="•"/>
        <a:defRPr sz="2400" b="0" i="0" kern="1200">
          <a:solidFill>
            <a:srgbClr val="585E60"/>
          </a:solidFill>
          <a:latin typeface="Noto Serif"/>
          <a:ea typeface="+mn-ea"/>
          <a:cs typeface="Noto Serif"/>
        </a:defRPr>
      </a:lvl3pPr>
      <a:lvl4pPr marL="1600200" indent="-228600" algn="l" defTabSz="457200" rtl="0" eaLnBrk="1" latinLnBrk="0" hangingPunct="1">
        <a:spcBef>
          <a:spcPct val="20000"/>
        </a:spcBef>
        <a:buFont typeface="Arial"/>
        <a:buChar char="–"/>
        <a:defRPr sz="2000" b="0" i="0" kern="1200">
          <a:solidFill>
            <a:srgbClr val="585E60"/>
          </a:solidFill>
          <a:latin typeface="Noto Serif"/>
          <a:ea typeface="+mn-ea"/>
          <a:cs typeface="Noto Serif"/>
        </a:defRPr>
      </a:lvl4pPr>
      <a:lvl5pPr marL="2057400" indent="-228600" algn="l" defTabSz="457200" rtl="0" eaLnBrk="1" latinLnBrk="0" hangingPunct="1">
        <a:spcBef>
          <a:spcPct val="20000"/>
        </a:spcBef>
        <a:buFont typeface="Arial"/>
        <a:buChar char="»"/>
        <a:defRPr sz="2000" b="0" i="0" kern="1200">
          <a:solidFill>
            <a:srgbClr val="585E60"/>
          </a:solidFill>
          <a:latin typeface="Noto Serif"/>
          <a:ea typeface="+mn-ea"/>
          <a:cs typeface="Noto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0"/>
            <a:ext cx="12188825" cy="6858000"/>
          </a:xfrm>
          <a:prstGeom prst="rect">
            <a:avLst/>
          </a:prstGeom>
          <a:solidFill>
            <a:srgbClr val="585E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64852"/>
              </a:solidFill>
              <a:latin typeface="Lato Regular"/>
            </a:endParaRPr>
          </a:p>
        </p:txBody>
      </p:sp>
      <p:sp>
        <p:nvSpPr>
          <p:cNvPr id="2" name="Title Placeholder 1"/>
          <p:cNvSpPr>
            <a:spLocks noGrp="1"/>
          </p:cNvSpPr>
          <p:nvPr>
            <p:ph type="title"/>
          </p:nvPr>
        </p:nvSpPr>
        <p:spPr>
          <a:xfrm>
            <a:off x="1081535" y="693736"/>
            <a:ext cx="10043291"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081535" y="2019299"/>
            <a:ext cx="10043291" cy="314303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9" name="Picture 8" descr="OHSU-REV.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124827" y="5838286"/>
            <a:ext cx="576453" cy="740664"/>
          </a:xfrm>
          <a:prstGeom prst="rect">
            <a:avLst/>
          </a:prstGeom>
        </p:spPr>
      </p:pic>
    </p:spTree>
    <p:extLst>
      <p:ext uri="{BB962C8B-B14F-4D97-AF65-F5344CB8AC3E}">
        <p14:creationId xmlns:p14="http://schemas.microsoft.com/office/powerpoint/2010/main" val="1399091007"/>
      </p:ext>
    </p:extLst>
  </p:cSld>
  <p:clrMap bg1="lt1" tx1="dk1" bg2="lt2" tx2="dk2" accent1="accent1" accent2="accent2" accent3="accent3" accent4="accent4" accent5="accent5" accent6="accent6" hlink="hlink" folHlink="folHlink"/>
  <p:sldLayoutIdLst>
    <p:sldLayoutId id="2147483681" r:id="rId1"/>
    <p:sldLayoutId id="2147483688" r:id="rId2"/>
    <p:sldLayoutId id="2147483674" r:id="rId3"/>
    <p:sldLayoutId id="2147483682" r:id="rId4"/>
    <p:sldLayoutId id="2147483686" r:id="rId5"/>
  </p:sldLayoutIdLst>
  <p:hf sldNum="0" hdr="0" ftr="0" dt="0"/>
  <p:txStyles>
    <p:titleStyle>
      <a:lvl1pPr algn="l" defTabSz="457200" rtl="0" eaLnBrk="1" latinLnBrk="0" hangingPunct="1">
        <a:spcBef>
          <a:spcPct val="0"/>
        </a:spcBef>
        <a:buNone/>
        <a:defRPr sz="4400" b="0" i="0" kern="1200">
          <a:solidFill>
            <a:schemeClr val="bg1"/>
          </a:solidFill>
          <a:latin typeface="Lato Regular"/>
          <a:ea typeface="+mj-ea"/>
          <a:cs typeface="Lato Regular"/>
        </a:defRPr>
      </a:lvl1pPr>
    </p:titleStyle>
    <p:bodyStyle>
      <a:lvl1pPr marL="342900" indent="-3429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1pPr>
      <a:lvl2pPr marL="742950" indent="-28575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2pPr>
      <a:lvl3pPr marL="1143000" indent="-2286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3pPr>
      <a:lvl4pPr marL="1600200" indent="-2286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4pPr>
      <a:lvl5pPr marL="2057400" indent="-2286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0"/>
            <a:ext cx="12188825" cy="6858000"/>
          </a:xfrm>
          <a:prstGeom prst="rect">
            <a:avLst/>
          </a:prstGeom>
          <a:solidFill>
            <a:srgbClr val="585E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64852"/>
              </a:solidFill>
              <a:latin typeface="Lato Regular"/>
            </a:endParaRPr>
          </a:p>
        </p:txBody>
      </p:sp>
      <p:sp>
        <p:nvSpPr>
          <p:cNvPr id="2" name="Title Placeholder 1"/>
          <p:cNvSpPr>
            <a:spLocks noGrp="1"/>
          </p:cNvSpPr>
          <p:nvPr>
            <p:ph type="title"/>
          </p:nvPr>
        </p:nvSpPr>
        <p:spPr>
          <a:xfrm>
            <a:off x="1003164" y="667743"/>
            <a:ext cx="10200034" cy="1143000"/>
          </a:xfrm>
          <a:prstGeom prst="rect">
            <a:avLst/>
          </a:prstGeom>
          <a:ln>
            <a:noFill/>
          </a:ln>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003164" y="1993309"/>
            <a:ext cx="10200034" cy="405552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77055342"/>
      </p:ext>
    </p:extLst>
  </p:cSld>
  <p:clrMap bg1="lt1" tx1="dk1" bg2="lt2" tx2="dk2" accent1="accent1" accent2="accent2" accent3="accent3" accent4="accent4" accent5="accent5" accent6="accent6" hlink="hlink" folHlink="folHlink"/>
  <p:sldLayoutIdLst>
    <p:sldLayoutId id="2147483678" r:id="rId1"/>
  </p:sldLayoutIdLst>
  <p:hf sldNum="0" hdr="0" ftr="0" dt="0"/>
  <p:txStyles>
    <p:titleStyle>
      <a:lvl1pPr algn="l" defTabSz="457200" rtl="0" eaLnBrk="1" latinLnBrk="0" hangingPunct="1">
        <a:spcBef>
          <a:spcPct val="0"/>
        </a:spcBef>
        <a:buNone/>
        <a:defRPr sz="4400" b="0" i="0" kern="1200">
          <a:solidFill>
            <a:schemeClr val="bg1"/>
          </a:solidFill>
          <a:latin typeface="Lato Regular"/>
          <a:ea typeface="+mj-ea"/>
          <a:cs typeface="Lato Regular"/>
        </a:defRPr>
      </a:lvl1pPr>
    </p:titleStyle>
    <p:bodyStyle>
      <a:lvl1pPr marL="342900" indent="-3429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1pPr>
      <a:lvl2pPr marL="742950" indent="-28575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2pPr>
      <a:lvl3pPr marL="1143000" indent="-2286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3pPr>
      <a:lvl4pPr marL="1600200" indent="-2286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4pPr>
      <a:lvl5pPr marL="2057400" indent="-2286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jpg"/><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6.xml.rels><?xml version="1.0" encoding="UTF-8" standalone="yes"?>
<Relationships xmlns="http://schemas.openxmlformats.org/package/2006/relationships"><Relationship Id="rId11" Type="http://schemas.openxmlformats.org/officeDocument/2006/relationships/image" Target="../media/image35.png"/><Relationship Id="rId12" Type="http://schemas.openxmlformats.org/officeDocument/2006/relationships/image" Target="../media/image36.png"/><Relationship Id="rId13" Type="http://schemas.openxmlformats.org/officeDocument/2006/relationships/image" Target="../media/image37.png"/><Relationship Id="rId1" Type="http://schemas.openxmlformats.org/officeDocument/2006/relationships/slideLayout" Target="../slideLayouts/slideLayout4.xm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33.png"/><Relationship Id="rId10"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package" Target="../embeddings/Microsoft_Word_Document1.docx"/><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1" Type="http://schemas.openxmlformats.org/officeDocument/2006/relationships/slideLayout" Target="../slideLayouts/slideLayout10.xml"/><Relationship Id="rId2"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7421"/>
            <a:ext cx="12188825" cy="6858000"/>
          </a:xfrm>
          <a:prstGeom prst="rect">
            <a:avLst/>
          </a:prstGeom>
        </p:spPr>
      </p:pic>
      <p:cxnSp>
        <p:nvCxnSpPr>
          <p:cNvPr id="6" name="Straight Connector 5" title="Straight line"/>
          <p:cNvCxnSpPr/>
          <p:nvPr/>
        </p:nvCxnSpPr>
        <p:spPr>
          <a:xfrm>
            <a:off x="2249146" y="5762880"/>
            <a:ext cx="7592284" cy="864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313226" y="5856153"/>
            <a:ext cx="9510061" cy="338554"/>
          </a:xfrm>
          <a:prstGeom prst="rect">
            <a:avLst/>
          </a:prstGeom>
          <a:noFill/>
        </p:spPr>
        <p:txBody>
          <a:bodyPr wrap="square" rtlCol="0">
            <a:spAutoFit/>
          </a:bodyPr>
          <a:lstStyle/>
          <a:p>
            <a:r>
              <a:rPr lang="en-US" sz="1600" kern="0" spc="80" dirty="0">
                <a:solidFill>
                  <a:prstClr val="white"/>
                </a:solidFill>
                <a:latin typeface="Lato Regular" panose="020F0502020204030203" pitchFamily="34" charset="0"/>
                <a:cs typeface="Lato Light"/>
              </a:rPr>
              <a:t>DATE: </a:t>
            </a:r>
            <a:r>
              <a:rPr lang="en-US" sz="1600" kern="0" spc="80" dirty="0" smtClean="0">
                <a:solidFill>
                  <a:prstClr val="white"/>
                </a:solidFill>
                <a:latin typeface="Lato Regular" panose="020F0502020204030203" pitchFamily="34" charset="0"/>
                <a:cs typeface="Lato Light"/>
              </a:rPr>
              <a:t>Dec, </a:t>
            </a:r>
            <a:r>
              <a:rPr lang="en-US" sz="1600" kern="0" spc="80" dirty="0" smtClean="0">
                <a:solidFill>
                  <a:prstClr val="white"/>
                </a:solidFill>
                <a:latin typeface="Lato Regular" panose="020F0502020204030203" pitchFamily="34" charset="0"/>
                <a:cs typeface="Lato Light"/>
              </a:rPr>
              <a:t>2018   </a:t>
            </a:r>
            <a:r>
              <a:rPr lang="en-US" sz="1600" kern="0" spc="80" dirty="0">
                <a:solidFill>
                  <a:prstClr val="white"/>
                </a:solidFill>
                <a:latin typeface="Lato Regular" panose="020F0502020204030203" pitchFamily="34" charset="0"/>
                <a:cs typeface="Lato Light"/>
              </a:rPr>
              <a:t>PRESENTED BY</a:t>
            </a:r>
            <a:r>
              <a:rPr lang="en-US" sz="1600" kern="0" spc="80" dirty="0">
                <a:solidFill>
                  <a:prstClr val="white"/>
                </a:solidFill>
                <a:latin typeface="Lato Regular" panose="020F0502020204030203" pitchFamily="34" charset="0"/>
                <a:cs typeface="Lato Light"/>
              </a:rPr>
              <a:t>: Nathaniel Evans, </a:t>
            </a:r>
            <a:r>
              <a:rPr lang="en-US" sz="1600" kern="0" spc="80" dirty="0" err="1">
                <a:solidFill>
                  <a:prstClr val="white"/>
                </a:solidFill>
                <a:latin typeface="Lato Regular" panose="020F0502020204030203" pitchFamily="34" charset="0"/>
                <a:cs typeface="Lato Light"/>
              </a:rPr>
              <a:t>ALfonso</a:t>
            </a:r>
            <a:r>
              <a:rPr lang="en-US" sz="1600" kern="0" spc="80" dirty="0">
                <a:solidFill>
                  <a:prstClr val="white"/>
                </a:solidFill>
                <a:latin typeface="Lato Regular" panose="020F0502020204030203" pitchFamily="34" charset="0"/>
                <a:cs typeface="Lato Light"/>
              </a:rPr>
              <a:t> </a:t>
            </a:r>
            <a:r>
              <a:rPr lang="en-US" sz="1600" kern="0" spc="80" dirty="0" err="1">
                <a:solidFill>
                  <a:prstClr val="white"/>
                </a:solidFill>
                <a:latin typeface="Lato Regular" panose="020F0502020204030203" pitchFamily="34" charset="0"/>
                <a:cs typeface="Lato Light"/>
              </a:rPr>
              <a:t>Poire</a:t>
            </a:r>
            <a:r>
              <a:rPr lang="en-US" sz="1600" kern="0" spc="80" dirty="0">
                <a:solidFill>
                  <a:prstClr val="white"/>
                </a:solidFill>
                <a:latin typeface="Lato Regular" panose="020F0502020204030203" pitchFamily="34" charset="0"/>
                <a:cs typeface="Lato Light"/>
              </a:rPr>
              <a:t>, Wei-Chun Lin </a:t>
            </a:r>
            <a:endParaRPr lang="en-US" sz="1600" kern="0" spc="80" dirty="0">
              <a:solidFill>
                <a:prstClr val="white"/>
              </a:solidFill>
              <a:latin typeface="Lato Regular" panose="020F0502020204030203" pitchFamily="34" charset="0"/>
              <a:cs typeface="Lato Light"/>
            </a:endParaRPr>
          </a:p>
        </p:txBody>
      </p:sp>
      <p:sp>
        <p:nvSpPr>
          <p:cNvPr id="8" name="TextBox 7"/>
          <p:cNvSpPr txBox="1"/>
          <p:nvPr/>
        </p:nvSpPr>
        <p:spPr>
          <a:xfrm>
            <a:off x="923987" y="2592780"/>
            <a:ext cx="10563128" cy="2308324"/>
          </a:xfrm>
          <a:prstGeom prst="rect">
            <a:avLst/>
          </a:prstGeom>
          <a:noFill/>
        </p:spPr>
        <p:txBody>
          <a:bodyPr wrap="square" rtlCol="0">
            <a:spAutoFit/>
          </a:bodyPr>
          <a:lstStyle/>
          <a:p>
            <a:pPr algn="ctr"/>
            <a:r>
              <a:rPr lang="en-US" sz="3600" b="1" dirty="0" smtClean="0">
                <a:solidFill>
                  <a:schemeClr val="bg1"/>
                </a:solidFill>
                <a:latin typeface="Lato Regular"/>
                <a:cs typeface="Lato Regular"/>
              </a:rPr>
              <a:t>MATH630 Final Project: Hair </a:t>
            </a:r>
            <a:r>
              <a:rPr lang="en-US" sz="3600" b="1" dirty="0">
                <a:solidFill>
                  <a:schemeClr val="bg1"/>
                </a:solidFill>
                <a:latin typeface="Lato Regular"/>
                <a:cs typeface="Lato Regular"/>
              </a:rPr>
              <a:t>cortisol levels, psychological stress </a:t>
            </a:r>
            <a:r>
              <a:rPr lang="en-US" sz="3600" b="1" dirty="0" smtClean="0">
                <a:solidFill>
                  <a:schemeClr val="bg1"/>
                </a:solidFill>
                <a:latin typeface="Lato Regular"/>
                <a:cs typeface="Lato Regular"/>
              </a:rPr>
              <a:t>and psychopathological </a:t>
            </a:r>
            <a:r>
              <a:rPr lang="en-US" sz="3600" b="1" dirty="0">
                <a:solidFill>
                  <a:schemeClr val="bg1"/>
                </a:solidFill>
                <a:latin typeface="Lato Regular"/>
                <a:cs typeface="Lato Regular"/>
              </a:rPr>
              <a:t>symptoms as </a:t>
            </a:r>
            <a:r>
              <a:rPr lang="en-US" sz="3600" b="1" dirty="0" smtClean="0">
                <a:solidFill>
                  <a:schemeClr val="bg1"/>
                </a:solidFill>
                <a:latin typeface="Lato Regular"/>
                <a:cs typeface="Lato Regular"/>
              </a:rPr>
              <a:t>predictors of </a:t>
            </a:r>
            <a:r>
              <a:rPr lang="en-US" sz="3600" b="1" dirty="0">
                <a:solidFill>
                  <a:schemeClr val="bg1"/>
                </a:solidFill>
                <a:latin typeface="Lato Regular"/>
                <a:cs typeface="Lato Regular"/>
              </a:rPr>
              <a:t>postpartum depression</a:t>
            </a:r>
            <a:endParaRPr lang="en-US" sz="3600" b="1" dirty="0">
              <a:solidFill>
                <a:schemeClr val="bg1"/>
              </a:solidFill>
              <a:latin typeface="Lato Regular"/>
              <a:cs typeface="Lato Regular"/>
            </a:endParaRPr>
          </a:p>
        </p:txBody>
      </p:sp>
      <p:pic>
        <p:nvPicPr>
          <p:cNvPr id="9" name="Picture 8" descr="OHSU master brand logo." title="OHSU master brand logo."/>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3988" y="1298240"/>
            <a:ext cx="804450" cy="1034025"/>
          </a:xfrm>
          <a:prstGeom prst="rect">
            <a:avLst/>
          </a:prstGeom>
        </p:spPr>
      </p:pic>
    </p:spTree>
    <p:extLst>
      <p:ext uri="{BB962C8B-B14F-4D97-AF65-F5344CB8AC3E}">
        <p14:creationId xmlns:p14="http://schemas.microsoft.com/office/powerpoint/2010/main" val="8388505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1133" y="433989"/>
            <a:ext cx="10043291" cy="1143000"/>
          </a:xfrm>
        </p:spPr>
        <p:txBody>
          <a:bodyPr/>
          <a:lstStyle/>
          <a:p>
            <a:r>
              <a:rPr lang="en-US" dirty="0">
                <a:latin typeface="Arial"/>
                <a:cs typeface="Arial"/>
              </a:rPr>
              <a:t>Exploratory data analysis</a:t>
            </a:r>
          </a:p>
        </p:txBody>
      </p:sp>
      <p:sp>
        <p:nvSpPr>
          <p:cNvPr id="3" name="Text Placeholder 2"/>
          <p:cNvSpPr>
            <a:spLocks noGrp="1"/>
          </p:cNvSpPr>
          <p:nvPr>
            <p:ph type="body" sz="quarter" idx="10"/>
          </p:nvPr>
        </p:nvSpPr>
        <p:spPr>
          <a:xfrm>
            <a:off x="691845" y="1916048"/>
            <a:ext cx="3868367" cy="4431693"/>
          </a:xfrm>
        </p:spPr>
        <p:txBody>
          <a:bodyPr>
            <a:normAutofit/>
          </a:bodyPr>
          <a:lstStyle/>
          <a:p>
            <a:pPr marL="0" indent="0">
              <a:buNone/>
            </a:pPr>
            <a:r>
              <a:rPr lang="en-US" dirty="0" smtClean="0">
                <a:latin typeface="Arial"/>
                <a:cs typeface="Arial"/>
              </a:rPr>
              <a:t>How </a:t>
            </a:r>
            <a:r>
              <a:rPr lang="en-US" dirty="0">
                <a:latin typeface="Arial"/>
                <a:cs typeface="Arial"/>
              </a:rPr>
              <a:t>does depression scores map to postpartum depression labels? Might there be a better threshold </a:t>
            </a:r>
            <a:r>
              <a:rPr lang="en-US" dirty="0" smtClean="0">
                <a:latin typeface="Arial"/>
                <a:cs typeface="Arial"/>
              </a:rPr>
              <a:t>cutoff</a:t>
            </a:r>
            <a:r>
              <a:rPr lang="en-US" dirty="0">
                <a:latin typeface="Arial"/>
                <a:cs typeface="Arial"/>
              </a:rPr>
              <a:t>?</a:t>
            </a:r>
          </a:p>
        </p:txBody>
      </p:sp>
      <p:pic>
        <p:nvPicPr>
          <p:cNvPr id="4" name="Picture 3" descr="q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3555" y="1576989"/>
            <a:ext cx="7192062" cy="5137187"/>
          </a:xfrm>
          <a:prstGeom prst="rect">
            <a:avLst/>
          </a:prstGeom>
        </p:spPr>
      </p:pic>
    </p:spTree>
    <p:extLst>
      <p:ext uri="{BB962C8B-B14F-4D97-AF65-F5344CB8AC3E}">
        <p14:creationId xmlns:p14="http://schemas.microsoft.com/office/powerpoint/2010/main" val="83243206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Exploratory data analysis</a:t>
            </a:r>
          </a:p>
        </p:txBody>
      </p:sp>
      <p:sp>
        <p:nvSpPr>
          <p:cNvPr id="3" name="Text Placeholder 2"/>
          <p:cNvSpPr>
            <a:spLocks noGrp="1"/>
          </p:cNvSpPr>
          <p:nvPr>
            <p:ph type="body" sz="quarter" idx="10"/>
          </p:nvPr>
        </p:nvSpPr>
        <p:spPr>
          <a:xfrm>
            <a:off x="1081340" y="1715615"/>
            <a:ext cx="10043084" cy="2938995"/>
          </a:xfrm>
        </p:spPr>
        <p:txBody>
          <a:bodyPr/>
          <a:lstStyle/>
          <a:p>
            <a:r>
              <a:rPr lang="en-US" dirty="0">
                <a:latin typeface="Arial"/>
                <a:cs typeface="Arial"/>
              </a:rPr>
              <a:t>Relationships between the various trimesters and the </a:t>
            </a:r>
            <a:r>
              <a:rPr lang="en-US" dirty="0" smtClean="0">
                <a:latin typeface="Arial"/>
                <a:cs typeface="Arial"/>
              </a:rPr>
              <a:t>levels </a:t>
            </a:r>
            <a:r>
              <a:rPr lang="en-US" dirty="0">
                <a:latin typeface="Arial"/>
                <a:cs typeface="Arial"/>
              </a:rPr>
              <a:t>of cortisol or the depression index score.</a:t>
            </a:r>
          </a:p>
        </p:txBody>
      </p:sp>
      <p:pic>
        <p:nvPicPr>
          <p:cNvPr id="4" name="Picture 3" descr="Q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1070" y="2842770"/>
            <a:ext cx="5434451" cy="3881751"/>
          </a:xfrm>
          <a:prstGeom prst="rect">
            <a:avLst/>
          </a:prstGeom>
        </p:spPr>
      </p:pic>
      <p:pic>
        <p:nvPicPr>
          <p:cNvPr id="5" name="Picture 4" descr="q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531" y="2842770"/>
            <a:ext cx="5495058" cy="3925041"/>
          </a:xfrm>
          <a:prstGeom prst="rect">
            <a:avLst/>
          </a:prstGeom>
        </p:spPr>
      </p:pic>
    </p:spTree>
    <p:extLst>
      <p:ext uri="{BB962C8B-B14F-4D97-AF65-F5344CB8AC3E}">
        <p14:creationId xmlns:p14="http://schemas.microsoft.com/office/powerpoint/2010/main" val="5034914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1340" y="462850"/>
            <a:ext cx="10043291" cy="1143000"/>
          </a:xfrm>
        </p:spPr>
        <p:txBody>
          <a:bodyPr/>
          <a:lstStyle/>
          <a:p>
            <a:r>
              <a:rPr lang="en-US" dirty="0">
                <a:latin typeface="Arial"/>
                <a:cs typeface="Arial"/>
              </a:rPr>
              <a:t>Exploratory data analysis</a:t>
            </a:r>
          </a:p>
        </p:txBody>
      </p:sp>
      <p:sp>
        <p:nvSpPr>
          <p:cNvPr id="3" name="Text Placeholder 2"/>
          <p:cNvSpPr>
            <a:spLocks noGrp="1"/>
          </p:cNvSpPr>
          <p:nvPr>
            <p:ph type="body" sz="quarter" idx="10"/>
          </p:nvPr>
        </p:nvSpPr>
        <p:spPr>
          <a:xfrm>
            <a:off x="1081145" y="1441439"/>
            <a:ext cx="10043486" cy="2938995"/>
          </a:xfrm>
        </p:spPr>
        <p:txBody>
          <a:bodyPr>
            <a:normAutofit/>
          </a:bodyPr>
          <a:lstStyle/>
          <a:p>
            <a:r>
              <a:rPr lang="en-US" sz="1800" dirty="0">
                <a:latin typeface="Arial"/>
                <a:cs typeface="Arial"/>
              </a:rPr>
              <a:t>Relationship between job type and depression score and </a:t>
            </a:r>
            <a:r>
              <a:rPr lang="en-US" sz="1800" dirty="0" smtClean="0">
                <a:latin typeface="Arial"/>
                <a:cs typeface="Arial"/>
              </a:rPr>
              <a:t>cortisol levels. </a:t>
            </a:r>
            <a:r>
              <a:rPr lang="en-US" sz="1800" dirty="0">
                <a:latin typeface="Arial"/>
                <a:cs typeface="Arial"/>
              </a:rPr>
              <a:t>-  </a:t>
            </a:r>
            <a:r>
              <a:rPr lang="en-US" sz="1800" dirty="0" smtClean="0">
                <a:latin typeface="Arial"/>
                <a:cs typeface="Arial"/>
              </a:rPr>
              <a:t>There </a:t>
            </a:r>
            <a:r>
              <a:rPr lang="en-US" sz="1800" dirty="0">
                <a:latin typeface="Arial"/>
                <a:cs typeface="Arial"/>
              </a:rPr>
              <a:t>does seem to be some correlation here between having a job and depression score but not so much </a:t>
            </a:r>
            <a:r>
              <a:rPr lang="en-US" sz="1800" dirty="0" smtClean="0">
                <a:latin typeface="Arial"/>
                <a:cs typeface="Arial"/>
              </a:rPr>
              <a:t>cortisol </a:t>
            </a:r>
            <a:r>
              <a:rPr lang="en-US" sz="1800" dirty="0">
                <a:latin typeface="Arial"/>
                <a:cs typeface="Arial"/>
              </a:rPr>
              <a:t>levels. (1 = unemployment)</a:t>
            </a:r>
          </a:p>
        </p:txBody>
      </p:sp>
      <p:pic>
        <p:nvPicPr>
          <p:cNvPr id="4" name="Picture 3" descr="q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43794"/>
            <a:ext cx="4214135" cy="3010096"/>
          </a:xfrm>
          <a:prstGeom prst="rect">
            <a:avLst/>
          </a:prstGeom>
        </p:spPr>
      </p:pic>
      <p:pic>
        <p:nvPicPr>
          <p:cNvPr id="5" name="Picture 4" descr="q3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8418" y="3243794"/>
            <a:ext cx="4214134" cy="3010096"/>
          </a:xfrm>
          <a:prstGeom prst="rect">
            <a:avLst/>
          </a:prstGeom>
        </p:spPr>
      </p:pic>
      <p:pic>
        <p:nvPicPr>
          <p:cNvPr id="6" name="Picture 5" descr="q3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0250" y="3243794"/>
            <a:ext cx="4078574" cy="2913266"/>
          </a:xfrm>
          <a:prstGeom prst="rect">
            <a:avLst/>
          </a:prstGeom>
        </p:spPr>
      </p:pic>
    </p:spTree>
    <p:extLst>
      <p:ext uri="{BB962C8B-B14F-4D97-AF65-F5344CB8AC3E}">
        <p14:creationId xmlns:p14="http://schemas.microsoft.com/office/powerpoint/2010/main" val="11297957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Exploratory data analysis</a:t>
            </a:r>
          </a:p>
        </p:txBody>
      </p:sp>
      <p:sp>
        <p:nvSpPr>
          <p:cNvPr id="3" name="Text Placeholder 2"/>
          <p:cNvSpPr>
            <a:spLocks noGrp="1"/>
          </p:cNvSpPr>
          <p:nvPr>
            <p:ph type="body" sz="quarter" idx="10"/>
          </p:nvPr>
        </p:nvSpPr>
        <p:spPr>
          <a:xfrm>
            <a:off x="965891" y="2379409"/>
            <a:ext cx="4626689" cy="3767899"/>
          </a:xfrm>
        </p:spPr>
        <p:txBody>
          <a:bodyPr>
            <a:normAutofit/>
          </a:bodyPr>
          <a:lstStyle/>
          <a:p>
            <a:r>
              <a:rPr lang="en-US" sz="1800" dirty="0">
                <a:latin typeface="Arial"/>
                <a:cs typeface="Arial"/>
              </a:rPr>
              <a:t>It seems that there could be some correlation between being employed and being less likely to be affected by postpartum depression however the sample size for employed </a:t>
            </a:r>
            <a:r>
              <a:rPr lang="en-US" sz="1800" dirty="0" smtClean="0">
                <a:latin typeface="Arial"/>
                <a:cs typeface="Arial"/>
              </a:rPr>
              <a:t>women </a:t>
            </a:r>
            <a:r>
              <a:rPr lang="en-US" sz="1800" dirty="0">
                <a:latin typeface="Arial"/>
                <a:cs typeface="Arial"/>
              </a:rPr>
              <a:t>is vey small so this </a:t>
            </a:r>
            <a:r>
              <a:rPr lang="en-US" sz="1800" dirty="0" smtClean="0">
                <a:latin typeface="Arial"/>
                <a:cs typeface="Arial"/>
              </a:rPr>
              <a:t>observation </a:t>
            </a:r>
            <a:r>
              <a:rPr lang="en-US" sz="1800" dirty="0">
                <a:latin typeface="Arial"/>
                <a:cs typeface="Arial"/>
              </a:rPr>
              <a:t>could </a:t>
            </a:r>
            <a:r>
              <a:rPr lang="en-US" sz="1800" dirty="0" smtClean="0">
                <a:latin typeface="Arial"/>
                <a:cs typeface="Arial"/>
              </a:rPr>
              <a:t>normalize </a:t>
            </a:r>
            <a:r>
              <a:rPr lang="en-US" sz="1800" dirty="0">
                <a:latin typeface="Arial"/>
                <a:cs typeface="Arial"/>
              </a:rPr>
              <a:t>with a larger data set.</a:t>
            </a:r>
          </a:p>
        </p:txBody>
      </p:sp>
      <p:pic>
        <p:nvPicPr>
          <p:cNvPr id="4" name="Picture 3" descr="q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8029" y="2251127"/>
            <a:ext cx="6303156" cy="4502254"/>
          </a:xfrm>
          <a:prstGeom prst="rect">
            <a:avLst/>
          </a:prstGeom>
        </p:spPr>
      </p:pic>
    </p:spTree>
    <p:extLst>
      <p:ext uri="{BB962C8B-B14F-4D97-AF65-F5344CB8AC3E}">
        <p14:creationId xmlns:p14="http://schemas.microsoft.com/office/powerpoint/2010/main" val="336781198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Exploratory data analysis</a:t>
            </a:r>
          </a:p>
        </p:txBody>
      </p:sp>
      <p:sp>
        <p:nvSpPr>
          <p:cNvPr id="3" name="Text Placeholder 2"/>
          <p:cNvSpPr>
            <a:spLocks noGrp="1"/>
          </p:cNvSpPr>
          <p:nvPr>
            <p:ph type="body" sz="quarter" idx="10"/>
          </p:nvPr>
        </p:nvSpPr>
        <p:spPr>
          <a:xfrm>
            <a:off x="965892" y="2379409"/>
            <a:ext cx="3969528" cy="3767899"/>
          </a:xfrm>
        </p:spPr>
        <p:txBody>
          <a:bodyPr>
            <a:normAutofit/>
          </a:bodyPr>
          <a:lstStyle/>
          <a:p>
            <a:r>
              <a:rPr lang="en-US" sz="1800" dirty="0">
                <a:latin typeface="Arial"/>
                <a:cs typeface="Arial"/>
              </a:rPr>
              <a:t>Women on their first pregnancy are more likely to be affected by postpartum depression however again this may be due to the sample size.</a:t>
            </a:r>
          </a:p>
        </p:txBody>
      </p:sp>
      <p:pic>
        <p:nvPicPr>
          <p:cNvPr id="5" name="Picture 4" descr="q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5420" y="1688345"/>
            <a:ext cx="6949632" cy="4964023"/>
          </a:xfrm>
          <a:prstGeom prst="rect">
            <a:avLst/>
          </a:prstGeom>
        </p:spPr>
      </p:pic>
    </p:spTree>
    <p:extLst>
      <p:ext uri="{BB962C8B-B14F-4D97-AF65-F5344CB8AC3E}">
        <p14:creationId xmlns:p14="http://schemas.microsoft.com/office/powerpoint/2010/main" val="322773624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Exploratory data analysis</a:t>
            </a:r>
          </a:p>
        </p:txBody>
      </p:sp>
      <p:sp>
        <p:nvSpPr>
          <p:cNvPr id="3" name="Text Placeholder 2"/>
          <p:cNvSpPr>
            <a:spLocks noGrp="1"/>
          </p:cNvSpPr>
          <p:nvPr>
            <p:ph type="body" sz="quarter" idx="10"/>
          </p:nvPr>
        </p:nvSpPr>
        <p:spPr>
          <a:xfrm>
            <a:off x="965892" y="2379409"/>
            <a:ext cx="3969528" cy="3767899"/>
          </a:xfrm>
        </p:spPr>
        <p:txBody>
          <a:bodyPr>
            <a:normAutofit/>
          </a:bodyPr>
          <a:lstStyle/>
          <a:p>
            <a:r>
              <a:rPr lang="en-US" sz="1800" dirty="0">
                <a:latin typeface="Arial"/>
                <a:cs typeface="Arial"/>
              </a:rPr>
              <a:t>We investigated the affect of fetal sex on post partum depression and found the </a:t>
            </a:r>
            <a:r>
              <a:rPr lang="en-US" sz="1800" dirty="0" smtClean="0">
                <a:latin typeface="Arial"/>
                <a:cs typeface="Arial"/>
              </a:rPr>
              <a:t>possible </a:t>
            </a:r>
            <a:r>
              <a:rPr lang="en-US" sz="1800" dirty="0">
                <a:latin typeface="Arial"/>
                <a:cs typeface="Arial"/>
              </a:rPr>
              <a:t>correlation between fetal sex and depression mentioned in the paper</a:t>
            </a:r>
          </a:p>
        </p:txBody>
      </p:sp>
      <p:pic>
        <p:nvPicPr>
          <p:cNvPr id="4" name="Picture 3" descr="q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1765" y="1836735"/>
            <a:ext cx="6626393" cy="4733138"/>
          </a:xfrm>
          <a:prstGeom prst="rect">
            <a:avLst/>
          </a:prstGeom>
        </p:spPr>
      </p:pic>
    </p:spTree>
    <p:extLst>
      <p:ext uri="{BB962C8B-B14F-4D97-AF65-F5344CB8AC3E}">
        <p14:creationId xmlns:p14="http://schemas.microsoft.com/office/powerpoint/2010/main" val="199457356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1340" y="462850"/>
            <a:ext cx="10043291" cy="1143000"/>
          </a:xfrm>
        </p:spPr>
        <p:txBody>
          <a:bodyPr/>
          <a:lstStyle/>
          <a:p>
            <a:r>
              <a:rPr lang="en-US" dirty="0">
                <a:latin typeface="Arial"/>
                <a:cs typeface="Arial"/>
              </a:rPr>
              <a:t>Exploratory data analysis</a:t>
            </a:r>
          </a:p>
        </p:txBody>
      </p:sp>
      <p:sp>
        <p:nvSpPr>
          <p:cNvPr id="3" name="Text Placeholder 2"/>
          <p:cNvSpPr>
            <a:spLocks noGrp="1"/>
          </p:cNvSpPr>
          <p:nvPr>
            <p:ph type="body" sz="quarter" idx="10"/>
          </p:nvPr>
        </p:nvSpPr>
        <p:spPr>
          <a:xfrm>
            <a:off x="1081145" y="1441439"/>
            <a:ext cx="10043486" cy="2938995"/>
          </a:xfrm>
        </p:spPr>
        <p:txBody>
          <a:bodyPr>
            <a:normAutofit/>
          </a:bodyPr>
          <a:lstStyle/>
          <a:p>
            <a:r>
              <a:rPr lang="en-US" sz="1800" dirty="0">
                <a:latin typeface="Arial"/>
                <a:cs typeface="Arial"/>
              </a:rPr>
              <a:t>Cortisol</a:t>
            </a:r>
            <a:r>
              <a:rPr lang="en-US" sz="1800" dirty="0" smtClean="0">
                <a:latin typeface="Arial"/>
                <a:cs typeface="Arial"/>
              </a:rPr>
              <a:t>, depression relation </a:t>
            </a:r>
            <a:r>
              <a:rPr lang="en-US" sz="1800" dirty="0">
                <a:latin typeface="Arial"/>
                <a:cs typeface="Arial"/>
              </a:rPr>
              <a:t>across trimesters? This is interesting because it switches to a </a:t>
            </a:r>
            <a:r>
              <a:rPr lang="en-US" sz="1800" b="1" dirty="0">
                <a:latin typeface="Arial"/>
                <a:cs typeface="Arial"/>
              </a:rPr>
              <a:t>positive</a:t>
            </a:r>
            <a:r>
              <a:rPr lang="en-US" sz="1800" dirty="0">
                <a:latin typeface="Arial"/>
                <a:cs typeface="Arial"/>
              </a:rPr>
              <a:t> correlation in the last semester. also there is not much difference it seems in the points and that the regression line is being pulled by </a:t>
            </a:r>
            <a:r>
              <a:rPr lang="en-US" sz="1800" dirty="0" smtClean="0">
                <a:latin typeface="Arial"/>
                <a:cs typeface="Arial"/>
              </a:rPr>
              <a:t>several </a:t>
            </a:r>
            <a:r>
              <a:rPr lang="en-US" sz="1800" dirty="0">
                <a:latin typeface="Arial"/>
                <a:cs typeface="Arial"/>
              </a:rPr>
              <a:t>outliers.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43794"/>
            <a:ext cx="4214134" cy="301009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8418" y="3243794"/>
            <a:ext cx="4214134" cy="301009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4682" y="3243794"/>
            <a:ext cx="4064142" cy="2902959"/>
          </a:xfrm>
          <a:prstGeom prst="rect">
            <a:avLst/>
          </a:prstGeom>
        </p:spPr>
      </p:pic>
    </p:spTree>
    <p:extLst>
      <p:ext uri="{BB962C8B-B14F-4D97-AF65-F5344CB8AC3E}">
        <p14:creationId xmlns:p14="http://schemas.microsoft.com/office/powerpoint/2010/main" val="33891908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Exploratory data analysis</a:t>
            </a:r>
          </a:p>
        </p:txBody>
      </p:sp>
      <p:sp>
        <p:nvSpPr>
          <p:cNvPr id="3" name="Text Placeholder 2"/>
          <p:cNvSpPr>
            <a:spLocks noGrp="1"/>
          </p:cNvSpPr>
          <p:nvPr>
            <p:ph type="body" sz="quarter" idx="10"/>
          </p:nvPr>
        </p:nvSpPr>
        <p:spPr>
          <a:xfrm>
            <a:off x="1081340" y="1931370"/>
            <a:ext cx="3579889" cy="4331380"/>
          </a:xfrm>
        </p:spPr>
        <p:txBody>
          <a:bodyPr>
            <a:normAutofit/>
          </a:bodyPr>
          <a:lstStyle/>
          <a:p>
            <a:r>
              <a:rPr lang="en-US" sz="1800" dirty="0">
                <a:latin typeface="Arial"/>
                <a:cs typeface="Arial"/>
              </a:rPr>
              <a:t>Do we have collinearity between variables? What do we want to avoid including in our model? There is significant </a:t>
            </a:r>
            <a:r>
              <a:rPr lang="en-US" sz="1800" dirty="0" smtClean="0">
                <a:latin typeface="Arial"/>
                <a:cs typeface="Arial"/>
              </a:rPr>
              <a:t>collinearity </a:t>
            </a:r>
            <a:r>
              <a:rPr lang="en-US" sz="1800" dirty="0">
                <a:latin typeface="Arial"/>
                <a:cs typeface="Arial"/>
              </a:rPr>
              <a:t>between the biological and psychological metrics, which makes our validity for biological factors as a causal effect of postparatum depression.</a:t>
            </a:r>
          </a:p>
        </p:txBody>
      </p:sp>
      <p:pic>
        <p:nvPicPr>
          <p:cNvPr id="4" name="Picture 3" descr="q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2006" y="1673915"/>
            <a:ext cx="6848621" cy="4891872"/>
          </a:xfrm>
          <a:prstGeom prst="rect">
            <a:avLst/>
          </a:prstGeom>
        </p:spPr>
      </p:pic>
    </p:spTree>
    <p:extLst>
      <p:ext uri="{BB962C8B-B14F-4D97-AF65-F5344CB8AC3E}">
        <p14:creationId xmlns:p14="http://schemas.microsoft.com/office/powerpoint/2010/main" val="323583493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Arial"/>
                <a:cs typeface="Arial"/>
              </a:rPr>
              <a:t>Replications </a:t>
            </a:r>
            <a:r>
              <a:rPr lang="mr-IN" dirty="0" smtClean="0">
                <a:latin typeface="Arial"/>
                <a:cs typeface="Arial"/>
              </a:rPr>
              <a:t>–</a:t>
            </a:r>
            <a:r>
              <a:rPr lang="en-US" dirty="0" smtClean="0">
                <a:latin typeface="Arial"/>
                <a:cs typeface="Arial"/>
              </a:rPr>
              <a:t> Table 1</a:t>
            </a:r>
            <a:endParaRPr lang="en-US" dirty="0">
              <a:latin typeface="Arial"/>
              <a:cs typeface="Arial"/>
            </a:endParaRPr>
          </a:p>
        </p:txBody>
      </p:sp>
      <p:sp>
        <p:nvSpPr>
          <p:cNvPr id="3" name="Text Placeholder 2"/>
          <p:cNvSpPr>
            <a:spLocks noGrp="1"/>
          </p:cNvSpPr>
          <p:nvPr>
            <p:ph type="body" sz="quarter" idx="10"/>
          </p:nvPr>
        </p:nvSpPr>
        <p:spPr/>
        <p:txBody>
          <a:bodyPr/>
          <a:lstStyle/>
          <a:p>
            <a:endParaRPr lang="en-US"/>
          </a:p>
        </p:txBody>
      </p:sp>
      <p:pic>
        <p:nvPicPr>
          <p:cNvPr id="4" name="Picture 3" descr="tabl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0911" y="0"/>
            <a:ext cx="6825886" cy="6858000"/>
          </a:xfrm>
          <a:prstGeom prst="rect">
            <a:avLst/>
          </a:prstGeom>
        </p:spPr>
      </p:pic>
    </p:spTree>
    <p:extLst>
      <p:ext uri="{BB962C8B-B14F-4D97-AF65-F5344CB8AC3E}">
        <p14:creationId xmlns:p14="http://schemas.microsoft.com/office/powerpoint/2010/main" val="1322734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latin typeface="Arial"/>
              <a:cs typeface="Arial"/>
            </a:endParaRPr>
          </a:p>
        </p:txBody>
      </p:sp>
      <p:sp>
        <p:nvSpPr>
          <p:cNvPr id="3" name="Text Placeholder 2"/>
          <p:cNvSpPr>
            <a:spLocks noGrp="1"/>
          </p:cNvSpPr>
          <p:nvPr>
            <p:ph type="body" sz="quarter" idx="10"/>
          </p:nvPr>
        </p:nvSpPr>
        <p:spPr/>
        <p:txBody>
          <a:bodyPr/>
          <a:lstStyle/>
          <a:p>
            <a:endParaRPr lang="en-US"/>
          </a:p>
        </p:txBody>
      </p:sp>
      <p:pic>
        <p:nvPicPr>
          <p:cNvPr id="4" name="Picture 3" descr="table1 r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3519" y="0"/>
            <a:ext cx="8195852" cy="6858000"/>
          </a:xfrm>
          <a:prstGeom prst="rect">
            <a:avLst/>
          </a:prstGeom>
        </p:spPr>
      </p:pic>
    </p:spTree>
    <p:extLst>
      <p:ext uri="{BB962C8B-B14F-4D97-AF65-F5344CB8AC3E}">
        <p14:creationId xmlns:p14="http://schemas.microsoft.com/office/powerpoint/2010/main" val="80033814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a:cs typeface="Arial"/>
              </a:rPr>
              <a:t>Summary of the paper</a:t>
            </a:r>
            <a:endParaRPr lang="en-US" dirty="0">
              <a:latin typeface="Arial"/>
              <a:cs typeface="Arial"/>
            </a:endParaRPr>
          </a:p>
        </p:txBody>
      </p:sp>
      <p:sp>
        <p:nvSpPr>
          <p:cNvPr id="3" name="Text Placeholder 2"/>
          <p:cNvSpPr>
            <a:spLocks noGrp="1"/>
          </p:cNvSpPr>
          <p:nvPr>
            <p:ph type="body" sz="quarter" idx="10"/>
          </p:nvPr>
        </p:nvSpPr>
        <p:spPr>
          <a:xfrm>
            <a:off x="1081340" y="1917639"/>
            <a:ext cx="10043084" cy="3897772"/>
          </a:xfrm>
        </p:spPr>
        <p:txBody>
          <a:bodyPr>
            <a:normAutofit/>
          </a:bodyPr>
          <a:lstStyle/>
          <a:p>
            <a:r>
              <a:rPr lang="en-US" dirty="0" smtClean="0">
                <a:latin typeface="Arial"/>
                <a:cs typeface="Arial"/>
              </a:rPr>
              <a:t>Importance:</a:t>
            </a:r>
          </a:p>
          <a:p>
            <a:r>
              <a:rPr lang="en-US" dirty="0">
                <a:latin typeface="Arial"/>
                <a:cs typeface="Arial"/>
              </a:rPr>
              <a:t>Postpartum depression affects a huge number of women and has detrimental consequences. </a:t>
            </a:r>
            <a:endParaRPr lang="en-US" dirty="0" smtClean="0">
              <a:latin typeface="Arial"/>
              <a:cs typeface="Arial"/>
            </a:endParaRPr>
          </a:p>
          <a:p>
            <a:endParaRPr lang="en-US" dirty="0">
              <a:latin typeface="Arial"/>
              <a:cs typeface="Arial"/>
            </a:endParaRPr>
          </a:p>
          <a:p>
            <a:r>
              <a:rPr lang="en-US" dirty="0">
                <a:latin typeface="Arial"/>
                <a:cs typeface="Arial"/>
              </a:rPr>
              <a:t>Knowing the factors associated with postpartum depression during pregnancy </a:t>
            </a:r>
            <a:r>
              <a:rPr lang="en-US" dirty="0" smtClean="0">
                <a:latin typeface="Arial"/>
                <a:cs typeface="Arial"/>
              </a:rPr>
              <a:t>can help </a:t>
            </a:r>
            <a:r>
              <a:rPr lang="en-US" dirty="0">
                <a:latin typeface="Arial"/>
                <a:cs typeface="Arial"/>
              </a:rPr>
              <a:t>its prevention.</a:t>
            </a:r>
          </a:p>
        </p:txBody>
      </p:sp>
    </p:spTree>
    <p:extLst>
      <p:ext uri="{BB962C8B-B14F-4D97-AF65-F5344CB8AC3E}">
        <p14:creationId xmlns:p14="http://schemas.microsoft.com/office/powerpoint/2010/main" val="301494862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Replications </a:t>
            </a:r>
            <a:r>
              <a:rPr lang="mr-IN" dirty="0">
                <a:latin typeface="Arial"/>
                <a:cs typeface="Arial"/>
              </a:rPr>
              <a:t>–</a:t>
            </a:r>
            <a:r>
              <a:rPr lang="en-US" dirty="0">
                <a:latin typeface="Arial"/>
                <a:cs typeface="Arial"/>
              </a:rPr>
              <a:t> Table 1</a:t>
            </a:r>
          </a:p>
        </p:txBody>
      </p:sp>
      <p:sp>
        <p:nvSpPr>
          <p:cNvPr id="3" name="Text Placeholder 2"/>
          <p:cNvSpPr>
            <a:spLocks noGrp="1"/>
          </p:cNvSpPr>
          <p:nvPr>
            <p:ph type="body" sz="quarter" idx="10"/>
          </p:nvPr>
        </p:nvSpPr>
        <p:spPr/>
        <p:txBody>
          <a:bodyPr/>
          <a:lstStyle/>
          <a:p>
            <a:r>
              <a:rPr lang="en-US" dirty="0" smtClean="0">
                <a:latin typeface="Arial"/>
                <a:cs typeface="Arial"/>
              </a:rPr>
              <a:t>Missing data -  </a:t>
            </a:r>
            <a:r>
              <a:rPr lang="en-US" dirty="0">
                <a:latin typeface="Arial"/>
                <a:cs typeface="Arial"/>
              </a:rPr>
              <a:t>Marital </a:t>
            </a:r>
            <a:r>
              <a:rPr lang="en-US" dirty="0" smtClean="0">
                <a:latin typeface="Arial"/>
                <a:cs typeface="Arial"/>
              </a:rPr>
              <a:t>status, </a:t>
            </a:r>
            <a:r>
              <a:rPr lang="en-US" dirty="0">
                <a:latin typeface="Arial"/>
                <a:cs typeface="Arial"/>
              </a:rPr>
              <a:t>Labor and </a:t>
            </a:r>
            <a:r>
              <a:rPr lang="en-US" dirty="0" smtClean="0">
                <a:latin typeface="Arial"/>
                <a:cs typeface="Arial"/>
              </a:rPr>
              <a:t>delivery, </a:t>
            </a:r>
            <a:r>
              <a:rPr lang="en-US" dirty="0">
                <a:latin typeface="Arial"/>
                <a:cs typeface="Arial"/>
              </a:rPr>
              <a:t>Pain relief in </a:t>
            </a:r>
            <a:r>
              <a:rPr lang="en-US" dirty="0" smtClean="0">
                <a:latin typeface="Arial"/>
                <a:cs typeface="Arial"/>
              </a:rPr>
              <a:t>labor</a:t>
            </a:r>
          </a:p>
          <a:p>
            <a:r>
              <a:rPr lang="en-US" dirty="0" smtClean="0">
                <a:latin typeface="Arial"/>
                <a:cs typeface="Arial"/>
              </a:rPr>
              <a:t>Errors in original table: Label in red</a:t>
            </a:r>
          </a:p>
          <a:p>
            <a:r>
              <a:rPr lang="en-US" dirty="0" smtClean="0">
                <a:latin typeface="Arial"/>
                <a:cs typeface="Arial"/>
              </a:rPr>
              <a:t>EPDS group was wrong in original table</a:t>
            </a:r>
          </a:p>
          <a:p>
            <a:r>
              <a:rPr lang="en-US" dirty="0">
                <a:latin typeface="Arial"/>
                <a:cs typeface="Arial"/>
              </a:rPr>
              <a:t>I</a:t>
            </a:r>
            <a:r>
              <a:rPr lang="en-US" dirty="0" smtClean="0">
                <a:latin typeface="Arial"/>
                <a:cs typeface="Arial"/>
              </a:rPr>
              <a:t>nteraction </a:t>
            </a:r>
            <a:r>
              <a:rPr lang="en-US" dirty="0">
                <a:latin typeface="Arial"/>
                <a:cs typeface="Arial"/>
              </a:rPr>
              <a:t>effect</a:t>
            </a:r>
            <a:endParaRPr lang="en-US" dirty="0" smtClean="0">
              <a:latin typeface="Arial"/>
              <a:cs typeface="Arial"/>
            </a:endParaRPr>
          </a:p>
          <a:p>
            <a:endParaRPr lang="en-US" dirty="0">
              <a:latin typeface="Arial"/>
              <a:cs typeface="Arial"/>
            </a:endParaRPr>
          </a:p>
        </p:txBody>
      </p:sp>
    </p:spTree>
    <p:extLst>
      <p:ext uri="{BB962C8B-B14F-4D97-AF65-F5344CB8AC3E}">
        <p14:creationId xmlns:p14="http://schemas.microsoft.com/office/powerpoint/2010/main" val="330383393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Replications </a:t>
            </a:r>
            <a:r>
              <a:rPr lang="mr-IN" dirty="0">
                <a:latin typeface="Arial"/>
                <a:cs typeface="Arial"/>
              </a:rPr>
              <a:t>–</a:t>
            </a:r>
            <a:r>
              <a:rPr lang="en-US" dirty="0">
                <a:latin typeface="Arial"/>
                <a:cs typeface="Arial"/>
              </a:rPr>
              <a:t> Table </a:t>
            </a:r>
            <a:r>
              <a:rPr lang="en-US" dirty="0" smtClean="0">
                <a:latin typeface="Arial"/>
                <a:cs typeface="Arial"/>
              </a:rPr>
              <a:t>2</a:t>
            </a:r>
            <a:endParaRPr lang="en-US" dirty="0">
              <a:latin typeface="Arial"/>
              <a:cs typeface="Arial"/>
            </a:endParaRPr>
          </a:p>
        </p:txBody>
      </p:sp>
      <p:sp>
        <p:nvSpPr>
          <p:cNvPr id="3" name="Text Placeholder 2"/>
          <p:cNvSpPr>
            <a:spLocks noGrp="1"/>
          </p:cNvSpPr>
          <p:nvPr>
            <p:ph type="body" sz="quarter" idx="10"/>
          </p:nvPr>
        </p:nvSpPr>
        <p:spPr/>
        <p:txBody>
          <a:bodyPr/>
          <a:lstStyle/>
          <a:p>
            <a:endParaRPr lang="en-US"/>
          </a:p>
        </p:txBody>
      </p:sp>
      <p:pic>
        <p:nvPicPr>
          <p:cNvPr id="4" name="Picture 3" descr="Screenshot 2018-12-06 06.20.5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6690"/>
            <a:ext cx="12188825" cy="6141565"/>
          </a:xfrm>
          <a:prstGeom prst="rect">
            <a:avLst/>
          </a:prstGeom>
        </p:spPr>
      </p:pic>
    </p:spTree>
    <p:extLst>
      <p:ext uri="{BB962C8B-B14F-4D97-AF65-F5344CB8AC3E}">
        <p14:creationId xmlns:p14="http://schemas.microsoft.com/office/powerpoint/2010/main" val="7778608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latin typeface="Arial"/>
              <a:cs typeface="Arial"/>
            </a:endParaRPr>
          </a:p>
        </p:txBody>
      </p:sp>
      <p:sp>
        <p:nvSpPr>
          <p:cNvPr id="3" name="Text Placeholder 2"/>
          <p:cNvSpPr>
            <a:spLocks noGrp="1"/>
          </p:cNvSpPr>
          <p:nvPr>
            <p:ph type="body" sz="quarter" idx="10"/>
          </p:nvPr>
        </p:nvSpPr>
        <p:spPr/>
        <p:txBody>
          <a:bodyPr/>
          <a:lstStyle/>
          <a:p>
            <a:endParaRPr lang="en-US"/>
          </a:p>
        </p:txBody>
      </p:sp>
      <p:pic>
        <p:nvPicPr>
          <p:cNvPr id="4" name="Picture 3" descr="Screenshot 2018-12-06 06.22.1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3294"/>
            <a:ext cx="12025560" cy="6180467"/>
          </a:xfrm>
          <a:prstGeom prst="rect">
            <a:avLst/>
          </a:prstGeom>
        </p:spPr>
      </p:pic>
    </p:spTree>
    <p:extLst>
      <p:ext uri="{BB962C8B-B14F-4D97-AF65-F5344CB8AC3E}">
        <p14:creationId xmlns:p14="http://schemas.microsoft.com/office/powerpoint/2010/main" val="376100354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Replications </a:t>
            </a:r>
            <a:r>
              <a:rPr lang="mr-IN" dirty="0">
                <a:latin typeface="Arial"/>
                <a:cs typeface="Arial"/>
              </a:rPr>
              <a:t>–</a:t>
            </a:r>
            <a:r>
              <a:rPr lang="en-US" dirty="0">
                <a:latin typeface="Arial"/>
                <a:cs typeface="Arial"/>
              </a:rPr>
              <a:t> Table </a:t>
            </a:r>
            <a:r>
              <a:rPr lang="en-US" dirty="0" smtClean="0">
                <a:latin typeface="Arial"/>
                <a:cs typeface="Arial"/>
              </a:rPr>
              <a:t>2</a:t>
            </a:r>
            <a:endParaRPr lang="en-US" dirty="0">
              <a:latin typeface="Arial"/>
              <a:cs typeface="Arial"/>
            </a:endParaRPr>
          </a:p>
        </p:txBody>
      </p:sp>
      <p:sp>
        <p:nvSpPr>
          <p:cNvPr id="3" name="Text Placeholder 2"/>
          <p:cNvSpPr>
            <a:spLocks noGrp="1"/>
          </p:cNvSpPr>
          <p:nvPr>
            <p:ph type="body" sz="quarter" idx="10"/>
          </p:nvPr>
        </p:nvSpPr>
        <p:spPr>
          <a:xfrm>
            <a:off x="1081340" y="1917639"/>
            <a:ext cx="10043084" cy="4301820"/>
          </a:xfrm>
        </p:spPr>
        <p:txBody>
          <a:bodyPr>
            <a:normAutofit/>
          </a:bodyPr>
          <a:lstStyle/>
          <a:p>
            <a:r>
              <a:rPr lang="en-US" dirty="0" smtClean="0">
                <a:latin typeface="Arial"/>
                <a:cs typeface="Arial"/>
              </a:rPr>
              <a:t>Several errors label in red</a:t>
            </a:r>
          </a:p>
          <a:p>
            <a:r>
              <a:rPr lang="en-US" dirty="0">
                <a:latin typeface="Arial"/>
                <a:cs typeface="Arial"/>
              </a:rPr>
              <a:t>Significant at the </a:t>
            </a:r>
            <a:r>
              <a:rPr lang="en-US" dirty="0" smtClean="0">
                <a:latin typeface="Arial"/>
                <a:cs typeface="Arial"/>
              </a:rPr>
              <a:t>p-value as 0.02 level </a:t>
            </a:r>
          </a:p>
          <a:p>
            <a:r>
              <a:rPr lang="en-US" dirty="0">
                <a:latin typeface="Arial"/>
                <a:cs typeface="Arial"/>
              </a:rPr>
              <a:t>Scales showing significant interaction </a:t>
            </a:r>
            <a:r>
              <a:rPr lang="en-US" dirty="0" smtClean="0">
                <a:latin typeface="Arial"/>
                <a:cs typeface="Arial"/>
              </a:rPr>
              <a:t>effect group*trimester </a:t>
            </a:r>
            <a:r>
              <a:rPr lang="en-US" dirty="0">
                <a:latin typeface="Arial"/>
                <a:cs typeface="Arial"/>
              </a:rPr>
              <a:t>mean differences on psychopathological </a:t>
            </a:r>
            <a:r>
              <a:rPr lang="en-US" dirty="0" smtClean="0">
                <a:latin typeface="Arial"/>
                <a:cs typeface="Arial"/>
              </a:rPr>
              <a:t>symptoms</a:t>
            </a:r>
          </a:p>
          <a:p>
            <a:r>
              <a:rPr lang="en-US" dirty="0">
                <a:latin typeface="Arial"/>
                <a:cs typeface="Arial"/>
              </a:rPr>
              <a:t>Significant differences between both groups were found during the </a:t>
            </a:r>
            <a:r>
              <a:rPr lang="en-US" dirty="0" smtClean="0">
                <a:latin typeface="Arial"/>
                <a:cs typeface="Arial"/>
              </a:rPr>
              <a:t>second </a:t>
            </a:r>
            <a:r>
              <a:rPr lang="en-US" dirty="0">
                <a:latin typeface="Arial"/>
                <a:cs typeface="Arial"/>
              </a:rPr>
              <a:t>trimester </a:t>
            </a:r>
            <a:r>
              <a:rPr lang="en-US" dirty="0" smtClean="0">
                <a:latin typeface="Arial"/>
                <a:cs typeface="Arial"/>
              </a:rPr>
              <a:t>regarding the four subscale</a:t>
            </a:r>
          </a:p>
          <a:p>
            <a:r>
              <a:rPr lang="en-US" dirty="0">
                <a:latin typeface="Arial"/>
                <a:cs typeface="Arial"/>
              </a:rPr>
              <a:t>No significant differences were found between both groups during the third trimester.</a:t>
            </a:r>
            <a:endParaRPr lang="en-US" dirty="0" smtClean="0">
              <a:latin typeface="Arial"/>
              <a:cs typeface="Arial"/>
            </a:endParaRPr>
          </a:p>
          <a:p>
            <a:endParaRPr lang="en-US" dirty="0" smtClean="0">
              <a:latin typeface="Arial"/>
              <a:cs typeface="Arial"/>
            </a:endParaRPr>
          </a:p>
          <a:p>
            <a:endParaRPr lang="en-US" dirty="0" smtClean="0">
              <a:latin typeface="Arial"/>
              <a:cs typeface="Arial"/>
            </a:endParaRPr>
          </a:p>
          <a:p>
            <a:endParaRPr lang="en-US" dirty="0" smtClean="0">
              <a:latin typeface="Arial"/>
              <a:cs typeface="Arial"/>
            </a:endParaRPr>
          </a:p>
          <a:p>
            <a:endParaRPr lang="en-US" dirty="0">
              <a:latin typeface="Arial"/>
              <a:cs typeface="Arial"/>
            </a:endParaRPr>
          </a:p>
        </p:txBody>
      </p:sp>
    </p:spTree>
    <p:extLst>
      <p:ext uri="{BB962C8B-B14F-4D97-AF65-F5344CB8AC3E}">
        <p14:creationId xmlns:p14="http://schemas.microsoft.com/office/powerpoint/2010/main" val="340143230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Replications </a:t>
            </a:r>
            <a:r>
              <a:rPr lang="mr-IN" dirty="0">
                <a:latin typeface="Arial"/>
                <a:cs typeface="Arial"/>
              </a:rPr>
              <a:t>–</a:t>
            </a:r>
            <a:r>
              <a:rPr lang="en-US" dirty="0">
                <a:latin typeface="Arial"/>
                <a:cs typeface="Arial"/>
              </a:rPr>
              <a:t> Table </a:t>
            </a:r>
            <a:r>
              <a:rPr lang="en-US" dirty="0" smtClean="0">
                <a:latin typeface="Arial"/>
                <a:cs typeface="Arial"/>
              </a:rPr>
              <a:t>3</a:t>
            </a:r>
            <a:endParaRPr lang="en-US" dirty="0">
              <a:latin typeface="Arial"/>
              <a:cs typeface="Arial"/>
            </a:endParaRPr>
          </a:p>
        </p:txBody>
      </p:sp>
      <p:sp>
        <p:nvSpPr>
          <p:cNvPr id="3" name="Text Placeholder 2"/>
          <p:cNvSpPr>
            <a:spLocks noGrp="1"/>
          </p:cNvSpPr>
          <p:nvPr>
            <p:ph type="body" sz="quarter" idx="10"/>
          </p:nvPr>
        </p:nvSpPr>
        <p:spPr/>
        <p:txBody>
          <a:bodyPr/>
          <a:lstStyle/>
          <a:p>
            <a:endParaRPr lang="en-US"/>
          </a:p>
        </p:txBody>
      </p:sp>
      <p:pic>
        <p:nvPicPr>
          <p:cNvPr id="4" name="Picture 3" descr="Screenshot 2018-12-06 06.27.5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535" y="1638016"/>
            <a:ext cx="9321800" cy="2120900"/>
          </a:xfrm>
          <a:prstGeom prst="rect">
            <a:avLst/>
          </a:prstGeom>
        </p:spPr>
      </p:pic>
      <p:pic>
        <p:nvPicPr>
          <p:cNvPr id="5" name="Picture 4" descr="Screenshot 2018-12-06 06.28.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535" y="3758916"/>
            <a:ext cx="9321800" cy="2417252"/>
          </a:xfrm>
          <a:prstGeom prst="rect">
            <a:avLst/>
          </a:prstGeom>
        </p:spPr>
      </p:pic>
    </p:spTree>
    <p:extLst>
      <p:ext uri="{BB962C8B-B14F-4D97-AF65-F5344CB8AC3E}">
        <p14:creationId xmlns:p14="http://schemas.microsoft.com/office/powerpoint/2010/main" val="3705813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Arial"/>
                <a:cs typeface="Arial"/>
              </a:rPr>
              <a:t>Replications </a:t>
            </a:r>
            <a:r>
              <a:rPr lang="mr-IN" dirty="0">
                <a:latin typeface="Arial"/>
                <a:cs typeface="Arial"/>
              </a:rPr>
              <a:t>–</a:t>
            </a:r>
            <a:r>
              <a:rPr lang="en-US" dirty="0">
                <a:latin typeface="Arial"/>
                <a:cs typeface="Arial"/>
              </a:rPr>
              <a:t> </a:t>
            </a:r>
            <a:r>
              <a:rPr lang="en-US" dirty="0" smtClean="0">
                <a:latin typeface="Arial"/>
                <a:cs typeface="Arial"/>
              </a:rPr>
              <a:t>Figure </a:t>
            </a:r>
            <a:r>
              <a:rPr lang="en-US" dirty="0">
                <a:latin typeface="Arial"/>
                <a:cs typeface="Arial"/>
              </a:rPr>
              <a:t>2</a:t>
            </a:r>
          </a:p>
        </p:txBody>
      </p:sp>
      <p:sp>
        <p:nvSpPr>
          <p:cNvPr id="3" name="Text Placeholder 2"/>
          <p:cNvSpPr>
            <a:spLocks noGrp="1"/>
          </p:cNvSpPr>
          <p:nvPr>
            <p:ph type="body" sz="quarter" idx="10"/>
          </p:nvPr>
        </p:nvSpPr>
        <p:spPr/>
        <p:txBody>
          <a:bodyPr/>
          <a:lstStyle/>
          <a:p>
            <a:endParaRPr lang="en-US"/>
          </a:p>
        </p:txBody>
      </p:sp>
      <p:pic>
        <p:nvPicPr>
          <p:cNvPr id="4" name="Picture 3" descr="Screenshot 2018-12-06 06.26.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7054" y="0"/>
            <a:ext cx="7590732" cy="6858000"/>
          </a:xfrm>
          <a:prstGeom prst="rect">
            <a:avLst/>
          </a:prstGeom>
        </p:spPr>
      </p:pic>
      <p:sp>
        <p:nvSpPr>
          <p:cNvPr id="5" name="Rectangle 4"/>
          <p:cNvSpPr/>
          <p:nvPr/>
        </p:nvSpPr>
        <p:spPr>
          <a:xfrm>
            <a:off x="7100076" y="0"/>
            <a:ext cx="2352261" cy="152961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7100076" y="1537709"/>
            <a:ext cx="2352261" cy="152961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85734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1.png"/>
          <p:cNvPicPr>
            <a:picLocks noGrp="1" noChangeAspect="1"/>
          </p:cNvPicPr>
          <p:nvPr>
            <p:ph sz="half" idx="1"/>
          </p:nvPr>
        </p:nvPicPr>
        <p:blipFill>
          <a:blip r:embed="rId2">
            <a:extLst>
              <a:ext uri="{28A0092B-C50C-407E-A947-70E740481C1C}">
                <a14:useLocalDpi xmlns:a14="http://schemas.microsoft.com/office/drawing/2010/main" val="0"/>
              </a:ext>
            </a:extLst>
          </a:blip>
          <a:srcRect l="-879" r="-879"/>
          <a:stretch>
            <a:fillRect/>
          </a:stretch>
        </p:blipFill>
        <p:spPr>
          <a:xfrm>
            <a:off x="0" y="0"/>
            <a:ext cx="3001658" cy="2107017"/>
          </a:xfrm>
        </p:spPr>
      </p:pic>
      <p:pic>
        <p:nvPicPr>
          <p:cNvPr id="14" name="Content Placeholder 10"/>
          <p:cNvPicPr>
            <a:picLocks noGrp="1" noChangeAspect="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3179975" y="0"/>
            <a:ext cx="2949823" cy="2107017"/>
          </a:xfrm>
        </p:spPr>
      </p:pic>
      <p:pic>
        <p:nvPicPr>
          <p:cNvPr id="15" name="Content Placeholder 10"/>
          <p:cNvPicPr>
            <a:picLocks noGrp="1" noChangeAspect="1"/>
          </p:cNvPicPr>
          <p:nvPr>
            <p:ph sz="half" idx="1"/>
          </p:nvPr>
        </p:nvPicPr>
        <p:blipFill>
          <a:blip r:embed="rId4">
            <a:alphaModFix amt="90000"/>
            <a:extLst>
              <a:ext uri="{28A0092B-C50C-407E-A947-70E740481C1C}">
                <a14:useLocalDpi xmlns:a14="http://schemas.microsoft.com/office/drawing/2010/main" val="0"/>
              </a:ext>
            </a:extLst>
          </a:blip>
          <a:stretch>
            <a:fillRect/>
          </a:stretch>
        </p:blipFill>
        <p:spPr>
          <a:xfrm>
            <a:off x="6181633" y="0"/>
            <a:ext cx="2949823" cy="2107017"/>
          </a:xfrm>
          <a:ln>
            <a:solidFill>
              <a:srgbClr val="FF0000"/>
            </a:solidFill>
          </a:ln>
        </p:spPr>
      </p:pic>
      <p:pic>
        <p:nvPicPr>
          <p:cNvPr id="16" name="Content Placeholder 10"/>
          <p:cNvPicPr>
            <a:picLocks noGrp="1" noChangeAspect="1"/>
          </p:cNvPicPr>
          <p:nvPr>
            <p:ph sz="half" idx="1"/>
          </p:nvPr>
        </p:nvPicPr>
        <p:blipFill>
          <a:blip r:embed="rId5">
            <a:extLst>
              <a:ext uri="{28A0092B-C50C-407E-A947-70E740481C1C}">
                <a14:useLocalDpi xmlns:a14="http://schemas.microsoft.com/office/drawing/2010/main" val="0"/>
              </a:ext>
            </a:extLst>
          </a:blip>
          <a:srcRect/>
          <a:stretch>
            <a:fillRect/>
          </a:stretch>
        </p:blipFill>
        <p:spPr>
          <a:xfrm>
            <a:off x="9183291" y="0"/>
            <a:ext cx="2949823" cy="2107017"/>
          </a:xfrm>
        </p:spPr>
      </p:pic>
      <p:pic>
        <p:nvPicPr>
          <p:cNvPr id="17" name="Content Placeholder 10"/>
          <p:cNvPicPr>
            <a:picLocks noGrp="1" noChangeAspect="1"/>
          </p:cNvPicPr>
          <p:nvPr>
            <p:ph sz="half" idx="1"/>
          </p:nvPr>
        </p:nvPicPr>
        <p:blipFill>
          <a:blip r:embed="rId6">
            <a:extLst>
              <a:ext uri="{28A0092B-C50C-407E-A947-70E740481C1C}">
                <a14:useLocalDpi xmlns:a14="http://schemas.microsoft.com/office/drawing/2010/main" val="0"/>
              </a:ext>
            </a:extLst>
          </a:blip>
          <a:stretch>
            <a:fillRect/>
          </a:stretch>
        </p:blipFill>
        <p:spPr>
          <a:xfrm>
            <a:off x="178317" y="2259417"/>
            <a:ext cx="2949823" cy="2107017"/>
          </a:xfrm>
        </p:spPr>
      </p:pic>
      <p:pic>
        <p:nvPicPr>
          <p:cNvPr id="18" name="Content Placeholder 10"/>
          <p:cNvPicPr>
            <a:picLocks noGrp="1" noChangeAspect="1"/>
          </p:cNvPicPr>
          <p:nvPr>
            <p:ph sz="half" idx="1"/>
          </p:nvPr>
        </p:nvPicPr>
        <p:blipFill>
          <a:blip r:embed="rId7">
            <a:extLst>
              <a:ext uri="{28A0092B-C50C-407E-A947-70E740481C1C}">
                <a14:useLocalDpi xmlns:a14="http://schemas.microsoft.com/office/drawing/2010/main" val="0"/>
              </a:ext>
            </a:extLst>
          </a:blip>
          <a:stretch>
            <a:fillRect/>
          </a:stretch>
        </p:blipFill>
        <p:spPr>
          <a:xfrm>
            <a:off x="178317" y="4366434"/>
            <a:ext cx="2949823" cy="2107017"/>
          </a:xfrm>
        </p:spPr>
      </p:pic>
      <p:pic>
        <p:nvPicPr>
          <p:cNvPr id="19" name="Content Placeholder 10"/>
          <p:cNvPicPr>
            <a:picLocks noGrp="1" noChangeAspect="1"/>
          </p:cNvPicPr>
          <p:nvPr>
            <p:ph sz="half" idx="1"/>
          </p:nvPr>
        </p:nvPicPr>
        <p:blipFill>
          <a:blip r:embed="rId8">
            <a:extLst>
              <a:ext uri="{28A0092B-C50C-407E-A947-70E740481C1C}">
                <a14:useLocalDpi xmlns:a14="http://schemas.microsoft.com/office/drawing/2010/main" val="0"/>
              </a:ext>
            </a:extLst>
          </a:blip>
          <a:stretch>
            <a:fillRect/>
          </a:stretch>
        </p:blipFill>
        <p:spPr>
          <a:xfrm>
            <a:off x="3027575" y="2259417"/>
            <a:ext cx="2949823" cy="2107017"/>
          </a:xfrm>
          <a:ln>
            <a:solidFill>
              <a:srgbClr val="FF0000"/>
            </a:solidFill>
          </a:ln>
        </p:spPr>
      </p:pic>
      <p:pic>
        <p:nvPicPr>
          <p:cNvPr id="20" name="Content Placeholder 10"/>
          <p:cNvPicPr>
            <a:picLocks noGrp="1" noChangeAspect="1"/>
          </p:cNvPicPr>
          <p:nvPr>
            <p:ph sz="half" idx="1"/>
          </p:nvPr>
        </p:nvPicPr>
        <p:blipFill>
          <a:blip r:embed="rId9">
            <a:extLst>
              <a:ext uri="{28A0092B-C50C-407E-A947-70E740481C1C}">
                <a14:useLocalDpi xmlns:a14="http://schemas.microsoft.com/office/drawing/2010/main" val="0"/>
              </a:ext>
            </a:extLst>
          </a:blip>
          <a:stretch>
            <a:fillRect/>
          </a:stretch>
        </p:blipFill>
        <p:spPr>
          <a:xfrm>
            <a:off x="6181633" y="2259417"/>
            <a:ext cx="2949823" cy="2107017"/>
          </a:xfrm>
        </p:spPr>
      </p:pic>
      <p:pic>
        <p:nvPicPr>
          <p:cNvPr id="21" name="Content Placeholder 10"/>
          <p:cNvPicPr>
            <a:picLocks noGrp="1" noChangeAspect="1"/>
          </p:cNvPicPr>
          <p:nvPr>
            <p:ph sz="half" idx="1"/>
          </p:nvPr>
        </p:nvPicPr>
        <p:blipFill>
          <a:blip r:embed="rId10">
            <a:extLst>
              <a:ext uri="{28A0092B-C50C-407E-A947-70E740481C1C}">
                <a14:useLocalDpi xmlns:a14="http://schemas.microsoft.com/office/drawing/2010/main" val="0"/>
              </a:ext>
            </a:extLst>
          </a:blip>
          <a:srcRect/>
          <a:stretch>
            <a:fillRect/>
          </a:stretch>
        </p:blipFill>
        <p:spPr>
          <a:xfrm>
            <a:off x="9213084" y="2259417"/>
            <a:ext cx="2949823" cy="2107017"/>
          </a:xfrm>
        </p:spPr>
      </p:pic>
      <p:pic>
        <p:nvPicPr>
          <p:cNvPr id="22" name="Content Placeholder 10"/>
          <p:cNvPicPr>
            <a:picLocks noGrp="1" noChangeAspect="1"/>
          </p:cNvPicPr>
          <p:nvPr>
            <p:ph sz="half" idx="1"/>
          </p:nvPr>
        </p:nvPicPr>
        <p:blipFill>
          <a:blip r:embed="rId11">
            <a:extLst>
              <a:ext uri="{28A0092B-C50C-407E-A947-70E740481C1C}">
                <a14:useLocalDpi xmlns:a14="http://schemas.microsoft.com/office/drawing/2010/main" val="0"/>
              </a:ext>
            </a:extLst>
          </a:blip>
          <a:stretch>
            <a:fillRect/>
          </a:stretch>
        </p:blipFill>
        <p:spPr>
          <a:xfrm>
            <a:off x="3027575" y="4366434"/>
            <a:ext cx="2949823" cy="2107017"/>
          </a:xfrm>
        </p:spPr>
      </p:pic>
      <p:pic>
        <p:nvPicPr>
          <p:cNvPr id="23" name="Content Placeholder 10"/>
          <p:cNvPicPr>
            <a:picLocks noGrp="1" noChangeAspect="1"/>
          </p:cNvPicPr>
          <p:nvPr>
            <p:ph sz="half" idx="1"/>
          </p:nvPr>
        </p:nvPicPr>
        <p:blipFill>
          <a:blip r:embed="rId12">
            <a:extLst>
              <a:ext uri="{28A0092B-C50C-407E-A947-70E740481C1C}">
                <a14:useLocalDpi xmlns:a14="http://schemas.microsoft.com/office/drawing/2010/main" val="0"/>
              </a:ext>
            </a:extLst>
          </a:blip>
          <a:stretch>
            <a:fillRect/>
          </a:stretch>
        </p:blipFill>
        <p:spPr>
          <a:xfrm>
            <a:off x="6181633" y="4366434"/>
            <a:ext cx="2949823" cy="2107017"/>
          </a:xfrm>
        </p:spPr>
      </p:pic>
      <p:pic>
        <p:nvPicPr>
          <p:cNvPr id="24" name="Content Placeholder 10"/>
          <p:cNvPicPr>
            <a:picLocks noGrp="1" noChangeAspect="1"/>
          </p:cNvPicPr>
          <p:nvPr>
            <p:ph sz="half" idx="1"/>
          </p:nvPr>
        </p:nvPicPr>
        <p:blipFill>
          <a:blip r:embed="rId13">
            <a:extLst>
              <a:ext uri="{28A0092B-C50C-407E-A947-70E740481C1C}">
                <a14:useLocalDpi xmlns:a14="http://schemas.microsoft.com/office/drawing/2010/main" val="0"/>
              </a:ext>
            </a:extLst>
          </a:blip>
          <a:stretch>
            <a:fillRect/>
          </a:stretch>
        </p:blipFill>
        <p:spPr>
          <a:xfrm>
            <a:off x="9213084" y="4366434"/>
            <a:ext cx="2949823" cy="2107017"/>
          </a:xfrm>
        </p:spPr>
      </p:pic>
    </p:spTree>
    <p:extLst>
      <p:ext uri="{BB962C8B-B14F-4D97-AF65-F5344CB8AC3E}">
        <p14:creationId xmlns:p14="http://schemas.microsoft.com/office/powerpoint/2010/main" val="165036689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Replications </a:t>
            </a:r>
            <a:r>
              <a:rPr lang="mr-IN" dirty="0">
                <a:latin typeface="Arial"/>
                <a:cs typeface="Arial"/>
              </a:rPr>
              <a:t>–</a:t>
            </a:r>
            <a:r>
              <a:rPr lang="en-US" dirty="0">
                <a:latin typeface="Arial"/>
                <a:cs typeface="Arial"/>
              </a:rPr>
              <a:t> </a:t>
            </a:r>
            <a:r>
              <a:rPr lang="en-US" dirty="0" smtClean="0">
                <a:latin typeface="Arial"/>
                <a:cs typeface="Arial"/>
              </a:rPr>
              <a:t>Figure </a:t>
            </a:r>
            <a:r>
              <a:rPr lang="en-US" dirty="0">
                <a:latin typeface="Arial"/>
                <a:cs typeface="Arial"/>
              </a:rPr>
              <a:t>2</a:t>
            </a:r>
          </a:p>
        </p:txBody>
      </p:sp>
      <p:sp>
        <p:nvSpPr>
          <p:cNvPr id="3" name="Text Placeholder 2"/>
          <p:cNvSpPr>
            <a:spLocks noGrp="1"/>
          </p:cNvSpPr>
          <p:nvPr>
            <p:ph type="body" sz="quarter" idx="10"/>
          </p:nvPr>
        </p:nvSpPr>
        <p:spPr/>
        <p:txBody>
          <a:bodyPr>
            <a:normAutofit/>
          </a:bodyPr>
          <a:lstStyle/>
          <a:p>
            <a:r>
              <a:rPr lang="en-US" dirty="0" smtClean="0">
                <a:latin typeface="Arial"/>
                <a:cs typeface="Arial"/>
              </a:rPr>
              <a:t>Difference </a:t>
            </a:r>
            <a:r>
              <a:rPr lang="mr-IN" dirty="0" smtClean="0">
                <a:latin typeface="Arial"/>
                <a:cs typeface="Arial"/>
              </a:rPr>
              <a:t>–</a:t>
            </a:r>
            <a:r>
              <a:rPr lang="en-US" dirty="0" smtClean="0">
                <a:latin typeface="Arial"/>
                <a:cs typeface="Arial"/>
              </a:rPr>
              <a:t> Interpersonal sensitivity and Hostility</a:t>
            </a:r>
          </a:p>
          <a:p>
            <a:r>
              <a:rPr lang="en-US" dirty="0">
                <a:latin typeface="Arial"/>
                <a:cs typeface="Arial"/>
              </a:rPr>
              <a:t>Regarding psychopathological symptoms, the group with postpartum depression </a:t>
            </a:r>
            <a:r>
              <a:rPr lang="en-US" dirty="0" smtClean="0">
                <a:latin typeface="Arial"/>
                <a:cs typeface="Arial"/>
              </a:rPr>
              <a:t>symptoms scored </a:t>
            </a:r>
            <a:r>
              <a:rPr lang="en-US" dirty="0">
                <a:latin typeface="Arial"/>
                <a:cs typeface="Arial"/>
              </a:rPr>
              <a:t>higher in every single SCL-90-R subscales during the first, second, and third </a:t>
            </a:r>
            <a:r>
              <a:rPr lang="en-US" dirty="0" smtClean="0">
                <a:latin typeface="Arial"/>
                <a:cs typeface="Arial"/>
              </a:rPr>
              <a:t>trimester of </a:t>
            </a:r>
            <a:r>
              <a:rPr lang="en-US" dirty="0">
                <a:latin typeface="Arial"/>
                <a:cs typeface="Arial"/>
              </a:rPr>
              <a:t>pregnancy</a:t>
            </a:r>
            <a:endParaRPr lang="en-US" dirty="0">
              <a:latin typeface="Arial"/>
              <a:cs typeface="Arial"/>
            </a:endParaRPr>
          </a:p>
        </p:txBody>
      </p:sp>
    </p:spTree>
    <p:extLst>
      <p:ext uri="{BB962C8B-B14F-4D97-AF65-F5344CB8AC3E}">
        <p14:creationId xmlns:p14="http://schemas.microsoft.com/office/powerpoint/2010/main" val="375164445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Replications </a:t>
            </a:r>
            <a:r>
              <a:rPr lang="mr-IN" dirty="0">
                <a:latin typeface="Arial"/>
                <a:cs typeface="Arial"/>
              </a:rPr>
              <a:t>–</a:t>
            </a:r>
            <a:r>
              <a:rPr lang="en-US" dirty="0">
                <a:latin typeface="Arial"/>
                <a:cs typeface="Arial"/>
              </a:rPr>
              <a:t> </a:t>
            </a:r>
            <a:r>
              <a:rPr lang="en-US" dirty="0" smtClean="0">
                <a:latin typeface="Arial"/>
                <a:cs typeface="Arial"/>
              </a:rPr>
              <a:t>Figure 3</a:t>
            </a:r>
            <a:endParaRPr lang="en-US" dirty="0">
              <a:latin typeface="Arial"/>
              <a:cs typeface="Arial"/>
            </a:endParaRPr>
          </a:p>
        </p:txBody>
      </p:sp>
      <p:pic>
        <p:nvPicPr>
          <p:cNvPr id="4" name="Picture 3" descr="Screenshot 2018-12-06 06.50.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796" y="1731635"/>
            <a:ext cx="5584317" cy="3419981"/>
          </a:xfrm>
          <a:prstGeom prst="rect">
            <a:avLst/>
          </a:prstGeom>
        </p:spPr>
      </p:pic>
      <p:pic>
        <p:nvPicPr>
          <p:cNvPr id="5" name="Picture 4" descr="1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2113" y="1731635"/>
            <a:ext cx="6311264" cy="4228078"/>
          </a:xfrm>
          <a:prstGeom prst="rect">
            <a:avLst/>
          </a:prstGeom>
        </p:spPr>
      </p:pic>
    </p:spTree>
    <p:extLst>
      <p:ext uri="{BB962C8B-B14F-4D97-AF65-F5344CB8AC3E}">
        <p14:creationId xmlns:p14="http://schemas.microsoft.com/office/powerpoint/2010/main" val="42376480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Replications </a:t>
            </a:r>
            <a:r>
              <a:rPr lang="mr-IN" dirty="0">
                <a:latin typeface="Arial"/>
                <a:cs typeface="Arial"/>
              </a:rPr>
              <a:t>–</a:t>
            </a:r>
            <a:r>
              <a:rPr lang="en-US" dirty="0">
                <a:latin typeface="Arial"/>
                <a:cs typeface="Arial"/>
              </a:rPr>
              <a:t> Figure 3</a:t>
            </a:r>
          </a:p>
        </p:txBody>
      </p:sp>
      <p:sp>
        <p:nvSpPr>
          <p:cNvPr id="3" name="Text Placeholder 2"/>
          <p:cNvSpPr>
            <a:spLocks noGrp="1"/>
          </p:cNvSpPr>
          <p:nvPr>
            <p:ph type="body" sz="quarter" idx="10"/>
          </p:nvPr>
        </p:nvSpPr>
        <p:spPr/>
        <p:txBody>
          <a:bodyPr>
            <a:normAutofit/>
          </a:bodyPr>
          <a:lstStyle/>
          <a:p>
            <a:r>
              <a:rPr lang="en-US" dirty="0">
                <a:latin typeface="Arial"/>
                <a:cs typeface="Arial"/>
              </a:rPr>
              <a:t>A 2 sample t-test revealed significant differences between groups regarding hair cortisol </a:t>
            </a:r>
            <a:r>
              <a:rPr lang="en-US" dirty="0" smtClean="0">
                <a:latin typeface="Arial"/>
                <a:cs typeface="Arial"/>
              </a:rPr>
              <a:t>levels in </a:t>
            </a:r>
            <a:r>
              <a:rPr lang="en-US" dirty="0">
                <a:latin typeface="Arial"/>
                <a:cs typeface="Arial"/>
              </a:rPr>
              <a:t>the first trimester (t = -4.77; </a:t>
            </a:r>
            <a:r>
              <a:rPr lang="en-US" dirty="0" smtClean="0">
                <a:latin typeface="Arial"/>
                <a:cs typeface="Arial"/>
              </a:rPr>
              <a:t>p-value &lt; 0.001</a:t>
            </a:r>
            <a:r>
              <a:rPr lang="en-US" dirty="0">
                <a:latin typeface="Arial"/>
                <a:cs typeface="Arial"/>
              </a:rPr>
              <a:t>) and the third trimester (t = -2.06; </a:t>
            </a:r>
            <a:r>
              <a:rPr lang="en-US" dirty="0" smtClean="0">
                <a:latin typeface="Arial"/>
                <a:cs typeface="Arial"/>
              </a:rPr>
              <a:t>p-value 0 </a:t>
            </a:r>
            <a:r>
              <a:rPr lang="en-US" dirty="0">
                <a:latin typeface="Arial"/>
                <a:cs typeface="Arial"/>
              </a:rPr>
              <a:t>.045)</a:t>
            </a:r>
            <a:r>
              <a:rPr lang="en-US" dirty="0" smtClean="0">
                <a:latin typeface="Arial"/>
                <a:cs typeface="Arial"/>
              </a:rPr>
              <a:t>.</a:t>
            </a:r>
          </a:p>
          <a:p>
            <a:r>
              <a:rPr lang="en-US" dirty="0" smtClean="0">
                <a:latin typeface="Arial"/>
                <a:cs typeface="Arial"/>
              </a:rPr>
              <a:t>No significant </a:t>
            </a:r>
            <a:r>
              <a:rPr lang="en-US" dirty="0">
                <a:latin typeface="Arial"/>
                <a:cs typeface="Arial"/>
              </a:rPr>
              <a:t>differences were found between groups in the second trimester</a:t>
            </a:r>
            <a:endParaRPr lang="en-US" dirty="0">
              <a:latin typeface="Arial"/>
              <a:cs typeface="Arial"/>
            </a:endParaRPr>
          </a:p>
        </p:txBody>
      </p:sp>
    </p:spTree>
    <p:extLst>
      <p:ext uri="{BB962C8B-B14F-4D97-AF65-F5344CB8AC3E}">
        <p14:creationId xmlns:p14="http://schemas.microsoft.com/office/powerpoint/2010/main" val="406261397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Arial"/>
                <a:cs typeface="Arial"/>
              </a:rPr>
              <a:t>Summary of the </a:t>
            </a:r>
            <a:r>
              <a:rPr lang="en-US" sz="4000" b="1" dirty="0" smtClean="0">
                <a:latin typeface="Arial"/>
                <a:cs typeface="Arial"/>
              </a:rPr>
              <a:t>paper</a:t>
            </a:r>
            <a:endParaRPr lang="en-US" sz="4000" b="1" dirty="0">
              <a:latin typeface="Arial"/>
              <a:cs typeface="Arial"/>
            </a:endParaRPr>
          </a:p>
        </p:txBody>
      </p:sp>
      <p:sp>
        <p:nvSpPr>
          <p:cNvPr id="3" name="Text Placeholder 2"/>
          <p:cNvSpPr>
            <a:spLocks noGrp="1"/>
          </p:cNvSpPr>
          <p:nvPr>
            <p:ph type="body" sz="quarter" idx="10"/>
          </p:nvPr>
        </p:nvSpPr>
        <p:spPr>
          <a:xfrm>
            <a:off x="1081340" y="1917632"/>
            <a:ext cx="10043084" cy="4598676"/>
          </a:xfrm>
        </p:spPr>
        <p:txBody>
          <a:bodyPr>
            <a:normAutofit/>
          </a:bodyPr>
          <a:lstStyle/>
          <a:p>
            <a:r>
              <a:rPr lang="en-US" dirty="0" smtClean="0">
                <a:latin typeface="Arial"/>
                <a:cs typeface="Arial"/>
              </a:rPr>
              <a:t>Scientific question:</a:t>
            </a:r>
          </a:p>
          <a:p>
            <a:r>
              <a:rPr lang="en-US" i="1" dirty="0">
                <a:latin typeface="Arial"/>
                <a:cs typeface="Arial"/>
              </a:rPr>
              <a:t>Does the </a:t>
            </a:r>
            <a:r>
              <a:rPr lang="en-US" i="1" dirty="0" smtClean="0">
                <a:latin typeface="Arial"/>
                <a:cs typeface="Arial"/>
              </a:rPr>
              <a:t>socio-demographic</a:t>
            </a:r>
            <a:r>
              <a:rPr lang="en-US" i="1" dirty="0">
                <a:latin typeface="Arial"/>
                <a:cs typeface="Arial"/>
              </a:rPr>
              <a:t>, obstetric, and psychological variables along with hair cortisol levels during the first, second, and third trimesters of pregnancy be able to predict postpartum depression symptoms?</a:t>
            </a:r>
            <a:endParaRPr lang="en-US" i="1" dirty="0">
              <a:latin typeface="Arial"/>
              <a:cs typeface="Arial"/>
            </a:endParaRPr>
          </a:p>
        </p:txBody>
      </p:sp>
    </p:spTree>
    <p:extLst>
      <p:ext uri="{BB962C8B-B14F-4D97-AF65-F5344CB8AC3E}">
        <p14:creationId xmlns:p14="http://schemas.microsoft.com/office/powerpoint/2010/main" val="172819694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a:cs typeface="Arial"/>
              </a:rPr>
              <a:t>Multiple linear regression</a:t>
            </a:r>
            <a:endParaRPr lang="en-US" dirty="0">
              <a:latin typeface="Arial"/>
              <a:cs typeface="Arial"/>
            </a:endParaRPr>
          </a:p>
        </p:txBody>
      </p:sp>
      <p:sp>
        <p:nvSpPr>
          <p:cNvPr id="3" name="Text Placeholder 2"/>
          <p:cNvSpPr>
            <a:spLocks noGrp="1"/>
          </p:cNvSpPr>
          <p:nvPr>
            <p:ph type="body" sz="quarter" idx="10"/>
          </p:nvPr>
        </p:nvSpPr>
        <p:spPr>
          <a:xfrm>
            <a:off x="1081340" y="1917640"/>
            <a:ext cx="10043084" cy="4027644"/>
          </a:xfrm>
        </p:spPr>
        <p:txBody>
          <a:bodyPr/>
          <a:lstStyle/>
          <a:p>
            <a:r>
              <a:rPr lang="en-US" dirty="0">
                <a:latin typeface="Arial"/>
                <a:cs typeface="Arial"/>
              </a:rPr>
              <a:t>Results of the regression revealed that hair </a:t>
            </a:r>
            <a:r>
              <a:rPr lang="en-US" dirty="0" smtClean="0">
                <a:latin typeface="Arial"/>
                <a:cs typeface="Arial"/>
              </a:rPr>
              <a:t>cortisol levels </a:t>
            </a:r>
            <a:r>
              <a:rPr lang="en-US" dirty="0">
                <a:latin typeface="Arial"/>
                <a:cs typeface="Arial"/>
              </a:rPr>
              <a:t>could predict 21.7% of the variance of postpartum depression symptoms [R</a:t>
            </a:r>
            <a:r>
              <a:rPr lang="en-US" baseline="30000" dirty="0">
                <a:latin typeface="Arial"/>
                <a:cs typeface="Arial"/>
              </a:rPr>
              <a:t>2</a:t>
            </a:r>
            <a:r>
              <a:rPr lang="en-US" dirty="0">
                <a:latin typeface="Arial"/>
                <a:cs typeface="Arial"/>
              </a:rPr>
              <a:t> = .21</a:t>
            </a:r>
            <a:r>
              <a:rPr lang="en-US" dirty="0" smtClean="0">
                <a:latin typeface="Arial"/>
                <a:cs typeface="Arial"/>
              </a:rPr>
              <a:t>, </a:t>
            </a:r>
            <a:r>
              <a:rPr lang="mr-IN" dirty="0" smtClean="0">
                <a:latin typeface="Arial"/>
                <a:cs typeface="Arial"/>
              </a:rPr>
              <a:t>(</a:t>
            </a:r>
            <a:r>
              <a:rPr lang="mr-IN" dirty="0">
                <a:latin typeface="Arial"/>
                <a:cs typeface="Arial"/>
              </a:rPr>
              <a:t>F = </a:t>
            </a:r>
            <a:r>
              <a:rPr lang="mr-IN" dirty="0" smtClean="0">
                <a:solidFill>
                  <a:srgbClr val="FF0000"/>
                </a:solidFill>
                <a:latin typeface="Arial"/>
                <a:cs typeface="Arial"/>
              </a:rPr>
              <a:t>3.7</a:t>
            </a:r>
            <a:r>
              <a:rPr lang="en-US" dirty="0" smtClean="0">
                <a:solidFill>
                  <a:srgbClr val="FF0000"/>
                </a:solidFill>
                <a:latin typeface="Arial"/>
                <a:cs typeface="Arial"/>
              </a:rPr>
              <a:t>11</a:t>
            </a:r>
            <a:r>
              <a:rPr lang="mr-IN" dirty="0" smtClean="0">
                <a:latin typeface="Arial"/>
                <a:cs typeface="Arial"/>
              </a:rPr>
              <a:t>, </a:t>
            </a:r>
            <a:r>
              <a:rPr lang="mr-IN" dirty="0">
                <a:latin typeface="Arial"/>
                <a:cs typeface="Arial"/>
              </a:rPr>
              <a:t>p &lt; .05)]</a:t>
            </a:r>
            <a:r>
              <a:rPr lang="mr-IN" dirty="0" smtClean="0">
                <a:latin typeface="Arial"/>
                <a:cs typeface="Arial"/>
              </a:rPr>
              <a:t>.</a:t>
            </a:r>
            <a:endParaRPr lang="en-US" dirty="0" smtClean="0">
              <a:latin typeface="Arial"/>
              <a:cs typeface="Arial"/>
            </a:endParaRPr>
          </a:p>
          <a:p>
            <a:endParaRPr lang="en-US" dirty="0" smtClean="0">
              <a:latin typeface="Arial"/>
              <a:cs typeface="Arial"/>
            </a:endParaRPr>
          </a:p>
          <a:p>
            <a:r>
              <a:rPr lang="en-US" dirty="0">
                <a:latin typeface="Arial"/>
                <a:cs typeface="Arial"/>
              </a:rPr>
              <a:t>More precisely, hair cortisol at the first trimester </a:t>
            </a:r>
            <a:r>
              <a:rPr lang="en-US" dirty="0" smtClean="0">
                <a:latin typeface="Arial"/>
                <a:cs typeface="Arial"/>
              </a:rPr>
              <a:t>(= </a:t>
            </a:r>
            <a:r>
              <a:rPr lang="en-US" dirty="0" smtClean="0">
                <a:solidFill>
                  <a:srgbClr val="FF0000"/>
                </a:solidFill>
                <a:latin typeface="Arial"/>
                <a:cs typeface="Arial"/>
              </a:rPr>
              <a:t>0.03</a:t>
            </a:r>
            <a:r>
              <a:rPr lang="en-US" dirty="0" smtClean="0">
                <a:latin typeface="Arial"/>
                <a:cs typeface="Arial"/>
              </a:rPr>
              <a:t>, </a:t>
            </a:r>
            <a:r>
              <a:rPr lang="en-US" dirty="0">
                <a:latin typeface="Arial"/>
                <a:cs typeface="Arial"/>
              </a:rPr>
              <a:t>p &lt; .05) </a:t>
            </a:r>
            <a:r>
              <a:rPr lang="en-US" dirty="0" smtClean="0">
                <a:latin typeface="Arial"/>
                <a:cs typeface="Arial"/>
              </a:rPr>
              <a:t>and the </a:t>
            </a:r>
            <a:r>
              <a:rPr lang="en-US" dirty="0">
                <a:latin typeface="Arial"/>
                <a:cs typeface="Arial"/>
              </a:rPr>
              <a:t>third trimester </a:t>
            </a:r>
            <a:r>
              <a:rPr lang="en-US" dirty="0" smtClean="0">
                <a:latin typeface="Arial"/>
                <a:cs typeface="Arial"/>
              </a:rPr>
              <a:t>( = </a:t>
            </a:r>
            <a:r>
              <a:rPr lang="en-US" dirty="0" smtClean="0">
                <a:solidFill>
                  <a:srgbClr val="FF0000"/>
                </a:solidFill>
                <a:latin typeface="Arial"/>
                <a:cs typeface="Arial"/>
              </a:rPr>
              <a:t>0.03</a:t>
            </a:r>
            <a:r>
              <a:rPr lang="en-US" dirty="0" smtClean="0">
                <a:latin typeface="Arial"/>
                <a:cs typeface="Arial"/>
              </a:rPr>
              <a:t>, </a:t>
            </a:r>
            <a:r>
              <a:rPr lang="en-US" dirty="0">
                <a:latin typeface="Arial"/>
                <a:cs typeface="Arial"/>
              </a:rPr>
              <a:t>p &lt; .05) significantly </a:t>
            </a:r>
            <a:r>
              <a:rPr lang="en-US" dirty="0" smtClean="0">
                <a:latin typeface="Arial"/>
                <a:cs typeface="Arial"/>
              </a:rPr>
              <a:t>predicted EPDS</a:t>
            </a:r>
            <a:endParaRPr lang="en-US" dirty="0">
              <a:latin typeface="Arial"/>
              <a:cs typeface="Arial"/>
            </a:endParaRPr>
          </a:p>
        </p:txBody>
      </p:sp>
    </p:spTree>
    <p:extLst>
      <p:ext uri="{BB962C8B-B14F-4D97-AF65-F5344CB8AC3E}">
        <p14:creationId xmlns:p14="http://schemas.microsoft.com/office/powerpoint/2010/main" val="121306255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1133" y="511081"/>
            <a:ext cx="10043291" cy="1143000"/>
          </a:xfrm>
        </p:spPr>
        <p:txBody>
          <a:bodyPr/>
          <a:lstStyle/>
          <a:p>
            <a:r>
              <a:rPr lang="en-US" dirty="0" smtClean="0">
                <a:latin typeface="Arial"/>
                <a:cs typeface="Arial"/>
              </a:rPr>
              <a:t>Multiple linear regression</a:t>
            </a:r>
            <a:endParaRPr lang="en-US" dirty="0">
              <a:latin typeface="Arial"/>
              <a:cs typeface="Arial"/>
            </a:endParaRPr>
          </a:p>
        </p:txBody>
      </p:sp>
      <p:sp>
        <p:nvSpPr>
          <p:cNvPr id="3" name="Text Placeholder 2"/>
          <p:cNvSpPr>
            <a:spLocks noGrp="1"/>
          </p:cNvSpPr>
          <p:nvPr>
            <p:ph type="body" sz="quarter" idx="10"/>
          </p:nvPr>
        </p:nvSpPr>
        <p:spPr>
          <a:xfrm>
            <a:off x="1081340" y="1917640"/>
            <a:ext cx="10043084" cy="4027644"/>
          </a:xfrm>
        </p:spPr>
        <p:txBody>
          <a:bodyPr/>
          <a:lstStyle/>
          <a:p>
            <a:endParaRPr lang="en-US" dirty="0"/>
          </a:p>
        </p:txBody>
      </p:sp>
      <p:pic>
        <p:nvPicPr>
          <p:cNvPr id="4" name="Picture 3" descr="Screenshot 2018-12-06 07.01.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2023" y="1624140"/>
            <a:ext cx="7938066" cy="1181890"/>
          </a:xfrm>
          <a:prstGeom prst="rect">
            <a:avLst/>
          </a:prstGeom>
        </p:spPr>
      </p:pic>
      <p:pic>
        <p:nvPicPr>
          <p:cNvPr id="5" name="Picture 4" descr="Screenshot 2018-12-06 07.01.2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2022" y="2806029"/>
            <a:ext cx="7977859" cy="3904059"/>
          </a:xfrm>
          <a:prstGeom prst="rect">
            <a:avLst/>
          </a:prstGeom>
        </p:spPr>
      </p:pic>
    </p:spTree>
    <p:extLst>
      <p:ext uri="{BB962C8B-B14F-4D97-AF65-F5344CB8AC3E}">
        <p14:creationId xmlns:p14="http://schemas.microsoft.com/office/powerpoint/2010/main" val="17061425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a:cs typeface="Arial"/>
              </a:rPr>
              <a:t>Extension </a:t>
            </a:r>
            <a:r>
              <a:rPr lang="en-US" dirty="0">
                <a:latin typeface="Arial"/>
                <a:cs typeface="Arial"/>
              </a:rPr>
              <a:t>project and </a:t>
            </a:r>
            <a:r>
              <a:rPr lang="en-US" dirty="0" smtClean="0">
                <a:latin typeface="Arial"/>
                <a:cs typeface="Arial"/>
              </a:rPr>
              <a:t>insights </a:t>
            </a:r>
            <a:r>
              <a:rPr lang="mr-IN" dirty="0" smtClean="0">
                <a:latin typeface="Arial"/>
                <a:cs typeface="Arial"/>
              </a:rPr>
              <a:t>–</a:t>
            </a:r>
            <a:r>
              <a:rPr lang="en-US" dirty="0" smtClean="0">
                <a:latin typeface="Arial"/>
                <a:cs typeface="Arial"/>
              </a:rPr>
              <a:t> Q1</a:t>
            </a:r>
            <a:endParaRPr lang="en-US" dirty="0">
              <a:latin typeface="Arial"/>
              <a:cs typeface="Arial"/>
            </a:endParaRPr>
          </a:p>
        </p:txBody>
      </p:sp>
      <p:sp>
        <p:nvSpPr>
          <p:cNvPr id="3" name="Text Placeholder 2"/>
          <p:cNvSpPr>
            <a:spLocks noGrp="1"/>
          </p:cNvSpPr>
          <p:nvPr>
            <p:ph type="body" sz="quarter" idx="10"/>
          </p:nvPr>
        </p:nvSpPr>
        <p:spPr>
          <a:xfrm>
            <a:off x="1081339" y="1917639"/>
            <a:ext cx="10261465" cy="4590426"/>
          </a:xfrm>
        </p:spPr>
        <p:txBody>
          <a:bodyPr/>
          <a:lstStyle/>
          <a:p>
            <a:r>
              <a:rPr lang="en-US" dirty="0">
                <a:latin typeface="Arial"/>
                <a:cs typeface="Arial"/>
              </a:rPr>
              <a:t>Our </a:t>
            </a:r>
            <a:r>
              <a:rPr lang="en-US" dirty="0" smtClean="0">
                <a:latin typeface="Arial"/>
                <a:cs typeface="Arial"/>
              </a:rPr>
              <a:t>question 1:</a:t>
            </a:r>
          </a:p>
          <a:p>
            <a:r>
              <a:rPr lang="en-US" i="1" dirty="0" smtClean="0">
                <a:latin typeface="Arial"/>
                <a:cs typeface="Arial"/>
              </a:rPr>
              <a:t>Can we get better model by using </a:t>
            </a:r>
            <a:r>
              <a:rPr lang="en-US" i="1" dirty="0">
                <a:latin typeface="Arial"/>
                <a:cs typeface="Arial"/>
              </a:rPr>
              <a:t>socio-demographic, obstetric, </a:t>
            </a:r>
            <a:r>
              <a:rPr lang="en-US" i="1" dirty="0" smtClean="0">
                <a:latin typeface="Arial"/>
                <a:cs typeface="Arial"/>
              </a:rPr>
              <a:t>psychological, and hair </a:t>
            </a:r>
            <a:r>
              <a:rPr lang="en-US" i="1" dirty="0">
                <a:latin typeface="Arial"/>
                <a:cs typeface="Arial"/>
              </a:rPr>
              <a:t>cortisol levels during the </a:t>
            </a:r>
            <a:r>
              <a:rPr lang="en-US" i="1" dirty="0" smtClean="0">
                <a:latin typeface="Arial"/>
                <a:cs typeface="Arial"/>
              </a:rPr>
              <a:t>first </a:t>
            </a:r>
            <a:r>
              <a:rPr lang="en-US" i="1" dirty="0">
                <a:latin typeface="Arial"/>
                <a:cs typeface="Arial"/>
              </a:rPr>
              <a:t>and third trimesters of pregnancy </a:t>
            </a:r>
            <a:r>
              <a:rPr lang="en-US" i="1" dirty="0" smtClean="0">
                <a:latin typeface="Arial"/>
                <a:cs typeface="Arial"/>
              </a:rPr>
              <a:t>to </a:t>
            </a:r>
            <a:r>
              <a:rPr lang="en-US" i="1" dirty="0">
                <a:latin typeface="Arial"/>
                <a:cs typeface="Arial"/>
              </a:rPr>
              <a:t>predict postpartum depression symptoms</a:t>
            </a:r>
            <a:r>
              <a:rPr lang="en-US" i="1" dirty="0" smtClean="0">
                <a:latin typeface="Arial"/>
                <a:cs typeface="Arial"/>
              </a:rPr>
              <a:t>?</a:t>
            </a:r>
          </a:p>
          <a:p>
            <a:endParaRPr lang="en-US" i="1" dirty="0">
              <a:latin typeface="Arial"/>
              <a:cs typeface="Arial"/>
            </a:endParaRPr>
          </a:p>
          <a:p>
            <a:r>
              <a:rPr lang="en-US" dirty="0" smtClean="0">
                <a:latin typeface="Arial"/>
                <a:cs typeface="Arial"/>
              </a:rPr>
              <a:t>Based on our EDA, we will use hair cortisol in 1</a:t>
            </a:r>
            <a:r>
              <a:rPr lang="en-US" baseline="30000" dirty="0" smtClean="0">
                <a:latin typeface="Arial"/>
                <a:cs typeface="Arial"/>
              </a:rPr>
              <a:t>st</a:t>
            </a:r>
            <a:r>
              <a:rPr lang="en-US" dirty="0" smtClean="0">
                <a:latin typeface="Arial"/>
                <a:cs typeface="Arial"/>
              </a:rPr>
              <a:t> &amp; 3</a:t>
            </a:r>
            <a:r>
              <a:rPr lang="en-US" baseline="30000" dirty="0" smtClean="0">
                <a:latin typeface="Arial"/>
                <a:cs typeface="Arial"/>
              </a:rPr>
              <a:t>rd</a:t>
            </a:r>
            <a:r>
              <a:rPr lang="en-US" dirty="0" smtClean="0">
                <a:latin typeface="Arial"/>
                <a:cs typeface="Arial"/>
              </a:rPr>
              <a:t> trimester, antenatal depression, employment situation, first pregnancy, and sex </a:t>
            </a:r>
            <a:r>
              <a:rPr lang="en-US" dirty="0">
                <a:latin typeface="Arial"/>
                <a:cs typeface="Arial"/>
              </a:rPr>
              <a:t>of the </a:t>
            </a:r>
            <a:r>
              <a:rPr lang="en-US" dirty="0" smtClean="0">
                <a:latin typeface="Arial"/>
                <a:cs typeface="Arial"/>
              </a:rPr>
              <a:t>fetus to develop the prediction model. </a:t>
            </a:r>
            <a:endParaRPr lang="en-US" dirty="0">
              <a:latin typeface="Arial"/>
              <a:cs typeface="Arial"/>
            </a:endParaRPr>
          </a:p>
          <a:p>
            <a:endParaRPr lang="en-US" dirty="0" smtClean="0">
              <a:latin typeface="Arial"/>
              <a:cs typeface="Arial"/>
            </a:endParaRPr>
          </a:p>
          <a:p>
            <a:endParaRPr lang="en-US" dirty="0" smtClean="0">
              <a:latin typeface="Arial"/>
              <a:cs typeface="Arial"/>
            </a:endParaRPr>
          </a:p>
          <a:p>
            <a:endParaRPr lang="en-US" dirty="0" smtClean="0">
              <a:latin typeface="Arial"/>
              <a:cs typeface="Arial"/>
            </a:endParaRPr>
          </a:p>
          <a:p>
            <a:endParaRPr lang="en-US" dirty="0">
              <a:latin typeface="Arial"/>
              <a:cs typeface="Arial"/>
            </a:endParaRPr>
          </a:p>
        </p:txBody>
      </p:sp>
    </p:spTree>
    <p:extLst>
      <p:ext uri="{BB962C8B-B14F-4D97-AF65-F5344CB8AC3E}">
        <p14:creationId xmlns:p14="http://schemas.microsoft.com/office/powerpoint/2010/main" val="131042809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Extension project and insights </a:t>
            </a:r>
            <a:r>
              <a:rPr lang="mr-IN" dirty="0">
                <a:latin typeface="Arial"/>
                <a:cs typeface="Arial"/>
              </a:rPr>
              <a:t>–</a:t>
            </a:r>
            <a:r>
              <a:rPr lang="en-US" dirty="0">
                <a:latin typeface="Arial"/>
                <a:cs typeface="Arial"/>
              </a:rPr>
              <a:t> Q1</a:t>
            </a:r>
          </a:p>
        </p:txBody>
      </p:sp>
      <p:sp>
        <p:nvSpPr>
          <p:cNvPr id="3" name="Text Placeholder 2"/>
          <p:cNvSpPr>
            <a:spLocks noGrp="1"/>
          </p:cNvSpPr>
          <p:nvPr>
            <p:ph type="body" sz="quarter" idx="10"/>
          </p:nvPr>
        </p:nvSpPr>
        <p:spPr/>
        <p:txBody>
          <a:bodyPr/>
          <a:lstStyle/>
          <a:p>
            <a:endParaRPr lang="en-US"/>
          </a:p>
        </p:txBody>
      </p:sp>
      <p:pic>
        <p:nvPicPr>
          <p:cNvPr id="4" name="Picture 3" descr="Screenshot 2018-12-06 07.26.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9081" y="1696742"/>
            <a:ext cx="7478703" cy="4841981"/>
          </a:xfrm>
          <a:prstGeom prst="rect">
            <a:avLst/>
          </a:prstGeom>
        </p:spPr>
      </p:pic>
    </p:spTree>
    <p:extLst>
      <p:ext uri="{BB962C8B-B14F-4D97-AF65-F5344CB8AC3E}">
        <p14:creationId xmlns:p14="http://schemas.microsoft.com/office/powerpoint/2010/main" val="46319496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Extension project and insights </a:t>
            </a:r>
            <a:r>
              <a:rPr lang="mr-IN" dirty="0">
                <a:latin typeface="Arial"/>
                <a:cs typeface="Arial"/>
              </a:rPr>
              <a:t>–</a:t>
            </a:r>
            <a:r>
              <a:rPr lang="en-US" dirty="0">
                <a:latin typeface="Arial"/>
                <a:cs typeface="Arial"/>
              </a:rPr>
              <a:t> Q1</a:t>
            </a:r>
          </a:p>
        </p:txBody>
      </p:sp>
      <p:sp>
        <p:nvSpPr>
          <p:cNvPr id="3" name="Text Placeholder 2"/>
          <p:cNvSpPr>
            <a:spLocks noGrp="1"/>
          </p:cNvSpPr>
          <p:nvPr>
            <p:ph type="body" sz="quarter" idx="10"/>
          </p:nvPr>
        </p:nvSpPr>
        <p:spPr>
          <a:xfrm>
            <a:off x="1081340" y="1917639"/>
            <a:ext cx="10043084" cy="3075245"/>
          </a:xfrm>
        </p:spPr>
        <p:txBody>
          <a:bodyPr>
            <a:normAutofit/>
          </a:bodyPr>
          <a:lstStyle/>
          <a:p>
            <a:r>
              <a:rPr lang="en-US" dirty="0">
                <a:latin typeface="Arial"/>
                <a:cs typeface="Arial"/>
              </a:rPr>
              <a:t>Results of the regression revealed that </a:t>
            </a:r>
            <a:r>
              <a:rPr lang="en-US" dirty="0" smtClean="0">
                <a:latin typeface="Arial"/>
                <a:cs typeface="Arial"/>
              </a:rPr>
              <a:t>the model </a:t>
            </a:r>
            <a:r>
              <a:rPr lang="en-US" dirty="0">
                <a:latin typeface="Arial"/>
                <a:cs typeface="Arial"/>
              </a:rPr>
              <a:t>could predict </a:t>
            </a:r>
            <a:r>
              <a:rPr lang="en-US" dirty="0" smtClean="0">
                <a:latin typeface="Arial"/>
                <a:cs typeface="Arial"/>
              </a:rPr>
              <a:t>47.7</a:t>
            </a:r>
            <a:r>
              <a:rPr lang="en-US" dirty="0">
                <a:latin typeface="Arial"/>
                <a:cs typeface="Arial"/>
              </a:rPr>
              <a:t>% of the variance of postpartum depression symptoms [R</a:t>
            </a:r>
            <a:r>
              <a:rPr lang="en-US" baseline="30000" dirty="0">
                <a:latin typeface="Arial"/>
                <a:cs typeface="Arial"/>
              </a:rPr>
              <a:t>2</a:t>
            </a:r>
            <a:r>
              <a:rPr lang="en-US" dirty="0">
                <a:latin typeface="Arial"/>
                <a:cs typeface="Arial"/>
              </a:rPr>
              <a:t> = </a:t>
            </a:r>
            <a:r>
              <a:rPr lang="en-US" dirty="0" smtClean="0">
                <a:latin typeface="Arial"/>
                <a:cs typeface="Arial"/>
              </a:rPr>
              <a:t>0.48, </a:t>
            </a:r>
            <a:r>
              <a:rPr lang="mr-IN" dirty="0">
                <a:latin typeface="Arial"/>
                <a:cs typeface="Arial"/>
              </a:rPr>
              <a:t>(F = </a:t>
            </a:r>
            <a:r>
              <a:rPr lang="mr-IN" dirty="0" smtClean="0">
                <a:solidFill>
                  <a:schemeClr val="tx1"/>
                </a:solidFill>
                <a:latin typeface="Arial"/>
                <a:cs typeface="Arial"/>
              </a:rPr>
              <a:t>3.</a:t>
            </a:r>
            <a:r>
              <a:rPr lang="en-US" dirty="0" smtClean="0">
                <a:solidFill>
                  <a:schemeClr val="tx1"/>
                </a:solidFill>
                <a:latin typeface="Arial"/>
                <a:cs typeface="Arial"/>
              </a:rPr>
              <a:t>99</a:t>
            </a:r>
            <a:r>
              <a:rPr lang="mr-IN" dirty="0" smtClean="0">
                <a:latin typeface="Arial"/>
                <a:cs typeface="Arial"/>
              </a:rPr>
              <a:t>, </a:t>
            </a:r>
            <a:r>
              <a:rPr lang="mr-IN" dirty="0">
                <a:latin typeface="Arial"/>
                <a:cs typeface="Arial"/>
              </a:rPr>
              <a:t>p &lt; </a:t>
            </a:r>
            <a:r>
              <a:rPr lang="en-US" dirty="0" smtClean="0">
                <a:latin typeface="Arial"/>
                <a:cs typeface="Arial"/>
              </a:rPr>
              <a:t>0</a:t>
            </a:r>
            <a:r>
              <a:rPr lang="mr-IN" dirty="0" smtClean="0">
                <a:latin typeface="Arial"/>
                <a:cs typeface="Arial"/>
              </a:rPr>
              <a:t>.0</a:t>
            </a:r>
            <a:r>
              <a:rPr lang="en-US" dirty="0" smtClean="0">
                <a:latin typeface="Arial"/>
                <a:cs typeface="Arial"/>
              </a:rPr>
              <a:t>01</a:t>
            </a:r>
            <a:r>
              <a:rPr lang="mr-IN" dirty="0" smtClean="0">
                <a:latin typeface="Arial"/>
                <a:cs typeface="Arial"/>
              </a:rPr>
              <a:t>)</a:t>
            </a:r>
            <a:r>
              <a:rPr lang="mr-IN" dirty="0">
                <a:latin typeface="Arial"/>
                <a:cs typeface="Arial"/>
              </a:rPr>
              <a:t>].</a:t>
            </a:r>
            <a:endParaRPr lang="en-US" dirty="0">
              <a:latin typeface="Arial"/>
              <a:cs typeface="Arial"/>
            </a:endParaRPr>
          </a:p>
          <a:p>
            <a:endParaRPr lang="en-US" dirty="0">
              <a:latin typeface="Arial"/>
              <a:cs typeface="Arial"/>
            </a:endParaRPr>
          </a:p>
          <a:p>
            <a:r>
              <a:rPr lang="en-US" dirty="0" smtClean="0">
                <a:latin typeface="Arial"/>
                <a:cs typeface="Arial"/>
              </a:rPr>
              <a:t>Antenatal depression in trimester 2 </a:t>
            </a:r>
            <a:r>
              <a:rPr lang="en-US" dirty="0">
                <a:latin typeface="Arial"/>
                <a:cs typeface="Arial"/>
              </a:rPr>
              <a:t>significantly predicted </a:t>
            </a:r>
            <a:r>
              <a:rPr lang="en-US" dirty="0" smtClean="0">
                <a:latin typeface="Arial"/>
                <a:cs typeface="Arial"/>
              </a:rPr>
              <a:t>EPDS</a:t>
            </a:r>
          </a:p>
          <a:p>
            <a:endParaRPr lang="en-US" dirty="0">
              <a:latin typeface="Arial"/>
              <a:cs typeface="Arial"/>
            </a:endParaRPr>
          </a:p>
          <a:p>
            <a:endParaRPr lang="en-US" dirty="0">
              <a:latin typeface="Arial"/>
              <a:cs typeface="Arial"/>
            </a:endParaRPr>
          </a:p>
        </p:txBody>
      </p:sp>
    </p:spTree>
    <p:extLst>
      <p:ext uri="{BB962C8B-B14F-4D97-AF65-F5344CB8AC3E}">
        <p14:creationId xmlns:p14="http://schemas.microsoft.com/office/powerpoint/2010/main" val="402775729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Extension project and insights </a:t>
            </a:r>
            <a:r>
              <a:rPr lang="mr-IN" dirty="0">
                <a:latin typeface="Arial"/>
                <a:cs typeface="Arial"/>
              </a:rPr>
              <a:t>–</a:t>
            </a:r>
            <a:r>
              <a:rPr lang="en-US" dirty="0">
                <a:latin typeface="Arial"/>
                <a:cs typeface="Arial"/>
              </a:rPr>
              <a:t> Q1</a:t>
            </a:r>
          </a:p>
        </p:txBody>
      </p:sp>
      <p:sp>
        <p:nvSpPr>
          <p:cNvPr id="3" name="Text Placeholder 2"/>
          <p:cNvSpPr>
            <a:spLocks noGrp="1"/>
          </p:cNvSpPr>
          <p:nvPr>
            <p:ph type="body" sz="quarter" idx="10"/>
          </p:nvPr>
        </p:nvSpPr>
        <p:spPr>
          <a:xfrm>
            <a:off x="1081742" y="1677674"/>
            <a:ext cx="10043084" cy="2938995"/>
          </a:xfrm>
        </p:spPr>
        <p:txBody>
          <a:bodyPr>
            <a:normAutofit/>
          </a:bodyPr>
          <a:lstStyle/>
          <a:p>
            <a:r>
              <a:rPr lang="en-US" sz="2000" dirty="0" smtClean="0">
                <a:latin typeface="Arial"/>
                <a:cs typeface="Arial"/>
              </a:rPr>
              <a:t>Training data = 32; testing data = 12.</a:t>
            </a:r>
          </a:p>
          <a:p>
            <a:r>
              <a:rPr lang="en-US" sz="2000" dirty="0" smtClean="0">
                <a:latin typeface="Arial"/>
                <a:cs typeface="Arial"/>
              </a:rPr>
              <a:t>Root-mean square error = 3.21</a:t>
            </a:r>
          </a:p>
          <a:p>
            <a:r>
              <a:rPr lang="en-US" sz="2000" dirty="0">
                <a:latin typeface="Arial"/>
                <a:cs typeface="Arial"/>
              </a:rPr>
              <a:t>Area under </a:t>
            </a:r>
            <a:r>
              <a:rPr lang="en-US" sz="2000" dirty="0" smtClean="0">
                <a:latin typeface="Arial"/>
                <a:cs typeface="Arial"/>
              </a:rPr>
              <a:t>Receiver </a:t>
            </a:r>
            <a:r>
              <a:rPr lang="en-US" sz="2000" dirty="0">
                <a:latin typeface="Arial"/>
                <a:cs typeface="Arial"/>
              </a:rPr>
              <a:t>operating characteristic </a:t>
            </a:r>
            <a:r>
              <a:rPr lang="en-US" sz="2000" dirty="0" smtClean="0">
                <a:latin typeface="Arial"/>
                <a:cs typeface="Arial"/>
              </a:rPr>
              <a:t>curve (ROC) = 96%</a:t>
            </a:r>
            <a:endParaRPr lang="en-US" sz="2000" dirty="0">
              <a:latin typeface="Arial"/>
              <a:cs typeface="Arial"/>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2419238837"/>
              </p:ext>
            </p:extLst>
          </p:nvPr>
        </p:nvGraphicFramePr>
        <p:xfrm>
          <a:off x="173173" y="3542373"/>
          <a:ext cx="13384308" cy="2628521"/>
        </p:xfrm>
        <a:graphic>
          <a:graphicData uri="http://schemas.openxmlformats.org/presentationml/2006/ole">
            <mc:AlternateContent xmlns:mc="http://schemas.openxmlformats.org/markup-compatibility/2006">
              <mc:Choice xmlns:v="urn:schemas-microsoft-com:vml" Requires="v">
                <p:oleObj spid="_x0000_s1056" name="Document" r:id="rId3" imgW="5626100" imgH="1104900" progId="Word.Document.12">
                  <p:embed/>
                </p:oleObj>
              </mc:Choice>
              <mc:Fallback>
                <p:oleObj name="Document" r:id="rId3" imgW="5626100" imgH="1104900" progId="Word.Document.12">
                  <p:embed/>
                  <p:pic>
                    <p:nvPicPr>
                      <p:cNvPr id="0" name=""/>
                      <p:cNvPicPr/>
                      <p:nvPr/>
                    </p:nvPicPr>
                    <p:blipFill>
                      <a:blip r:embed="rId4"/>
                      <a:stretch>
                        <a:fillRect/>
                      </a:stretch>
                    </p:blipFill>
                    <p:spPr>
                      <a:xfrm>
                        <a:off x="173173" y="3542373"/>
                        <a:ext cx="13384308" cy="2628521"/>
                      </a:xfrm>
                      <a:prstGeom prst="rect">
                        <a:avLst/>
                      </a:prstGeom>
                    </p:spPr>
                  </p:pic>
                </p:oleObj>
              </mc:Fallback>
            </mc:AlternateContent>
          </a:graphicData>
        </a:graphic>
      </p:graphicFrame>
      <p:pic>
        <p:nvPicPr>
          <p:cNvPr id="6" name="Picture 5" descr="Screenshot 2018-12-06 07.58.1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7627" y="3147172"/>
            <a:ext cx="5830144" cy="3636624"/>
          </a:xfrm>
          <a:prstGeom prst="rect">
            <a:avLst/>
          </a:prstGeom>
        </p:spPr>
      </p:pic>
    </p:spTree>
    <p:extLst>
      <p:ext uri="{BB962C8B-B14F-4D97-AF65-F5344CB8AC3E}">
        <p14:creationId xmlns:p14="http://schemas.microsoft.com/office/powerpoint/2010/main" val="40059841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FA937A11-48BF-4F99-8B94-B7DB362B62BC}"/>
              </a:ext>
            </a:extLst>
          </p:cNvPr>
          <p:cNvPicPr>
            <a:picLocks noChangeAspect="1"/>
          </p:cNvPicPr>
          <p:nvPr/>
        </p:nvPicPr>
        <p:blipFill>
          <a:blip r:embed="rId2"/>
          <a:stretch>
            <a:fillRect/>
          </a:stretch>
        </p:blipFill>
        <p:spPr>
          <a:xfrm>
            <a:off x="74706" y="4533902"/>
            <a:ext cx="2918917" cy="2324099"/>
          </a:xfrm>
          <a:prstGeom prst="rect">
            <a:avLst/>
          </a:prstGeom>
        </p:spPr>
      </p:pic>
      <p:pic>
        <p:nvPicPr>
          <p:cNvPr id="8" name="Picture 7">
            <a:extLst>
              <a:ext uri="{FF2B5EF4-FFF2-40B4-BE49-F238E27FC236}">
                <a16:creationId xmlns:a16="http://schemas.microsoft.com/office/drawing/2014/main" xmlns="" id="{1D3250A2-8EF9-434C-BE62-6CB336BE44CF}"/>
              </a:ext>
            </a:extLst>
          </p:cNvPr>
          <p:cNvPicPr>
            <a:picLocks noChangeAspect="1"/>
          </p:cNvPicPr>
          <p:nvPr/>
        </p:nvPicPr>
        <p:blipFill>
          <a:blip r:embed="rId3"/>
          <a:stretch>
            <a:fillRect/>
          </a:stretch>
        </p:blipFill>
        <p:spPr>
          <a:xfrm>
            <a:off x="7536734" y="3953234"/>
            <a:ext cx="4444070" cy="2743341"/>
          </a:xfrm>
          <a:prstGeom prst="rect">
            <a:avLst/>
          </a:prstGeom>
        </p:spPr>
      </p:pic>
      <p:pic>
        <p:nvPicPr>
          <p:cNvPr id="9" name="Picture 8">
            <a:extLst>
              <a:ext uri="{FF2B5EF4-FFF2-40B4-BE49-F238E27FC236}">
                <a16:creationId xmlns:a16="http://schemas.microsoft.com/office/drawing/2014/main" xmlns="" id="{CE6BBA6E-0867-46B2-AFBA-522EF67B384F}"/>
              </a:ext>
            </a:extLst>
          </p:cNvPr>
          <p:cNvPicPr>
            <a:picLocks noChangeAspect="1"/>
          </p:cNvPicPr>
          <p:nvPr/>
        </p:nvPicPr>
        <p:blipFill>
          <a:blip r:embed="rId4"/>
          <a:stretch>
            <a:fillRect/>
          </a:stretch>
        </p:blipFill>
        <p:spPr>
          <a:xfrm>
            <a:off x="3126938" y="3953234"/>
            <a:ext cx="4444070" cy="2743341"/>
          </a:xfrm>
          <a:prstGeom prst="rect">
            <a:avLst/>
          </a:prstGeom>
        </p:spPr>
      </p:pic>
      <p:sp>
        <p:nvSpPr>
          <p:cNvPr id="10" name="TextBox 9">
            <a:extLst>
              <a:ext uri="{FF2B5EF4-FFF2-40B4-BE49-F238E27FC236}">
                <a16:creationId xmlns:a16="http://schemas.microsoft.com/office/drawing/2014/main" xmlns="" id="{D9892BA4-3BAB-4269-B3AF-96A3A8A2484A}"/>
              </a:ext>
            </a:extLst>
          </p:cNvPr>
          <p:cNvSpPr txBox="1"/>
          <p:nvPr/>
        </p:nvSpPr>
        <p:spPr>
          <a:xfrm>
            <a:off x="5589719" y="1397675"/>
            <a:ext cx="6265818" cy="2308324"/>
          </a:xfrm>
          <a:prstGeom prst="rect">
            <a:avLst/>
          </a:prstGeom>
          <a:noFill/>
        </p:spPr>
        <p:txBody>
          <a:bodyPr wrap="square" rtlCol="0">
            <a:spAutoFit/>
          </a:bodyPr>
          <a:lstStyle/>
          <a:p>
            <a:pPr marL="342900" indent="-342900">
              <a:buAutoNum type="arabicPeriod"/>
            </a:pPr>
            <a:r>
              <a:rPr lang="en-US" dirty="0"/>
              <a:t>Using the longitudinal cortisol data, we performed linear interpolation to calculate the area under the curve (AUC) for each patient. </a:t>
            </a:r>
          </a:p>
          <a:p>
            <a:pPr marL="342900" indent="-342900">
              <a:buAutoNum type="arabicPeriod"/>
            </a:pPr>
            <a:r>
              <a:rPr lang="en-US" dirty="0"/>
              <a:t>Using the cortisol AUC values, we plotted the density distribution, showing clear population divergences </a:t>
            </a:r>
          </a:p>
          <a:p>
            <a:pPr marL="342900" indent="-342900">
              <a:buAutoNum type="arabicPeriod"/>
            </a:pPr>
            <a:r>
              <a:rPr lang="en-US" dirty="0"/>
              <a:t>Last, we fit a </a:t>
            </a:r>
            <a:r>
              <a:rPr lang="en-US" dirty="0" err="1"/>
              <a:t>probit</a:t>
            </a:r>
            <a:r>
              <a:rPr lang="en-US" dirty="0"/>
              <a:t> model to our postpartum depression with respect to cortisol AUC values </a:t>
            </a:r>
          </a:p>
          <a:p>
            <a:pPr marL="342900" indent="-342900">
              <a:buAutoNum type="arabicPeriod"/>
            </a:pPr>
            <a:r>
              <a:rPr lang="en-US" dirty="0"/>
              <a:t>The ANOVA shows significance </a:t>
            </a:r>
          </a:p>
        </p:txBody>
      </p:sp>
      <p:pic>
        <p:nvPicPr>
          <p:cNvPr id="11" name="Picture 10">
            <a:extLst>
              <a:ext uri="{FF2B5EF4-FFF2-40B4-BE49-F238E27FC236}">
                <a16:creationId xmlns:a16="http://schemas.microsoft.com/office/drawing/2014/main" xmlns="" id="{8230C663-8622-44AF-8127-575573E0FBCF}"/>
              </a:ext>
            </a:extLst>
          </p:cNvPr>
          <p:cNvPicPr>
            <a:picLocks noChangeAspect="1"/>
          </p:cNvPicPr>
          <p:nvPr/>
        </p:nvPicPr>
        <p:blipFill>
          <a:blip r:embed="rId5"/>
          <a:stretch>
            <a:fillRect/>
          </a:stretch>
        </p:blipFill>
        <p:spPr>
          <a:xfrm>
            <a:off x="227067" y="1301106"/>
            <a:ext cx="4562760" cy="2501462"/>
          </a:xfrm>
          <a:prstGeom prst="rect">
            <a:avLst/>
          </a:prstGeom>
        </p:spPr>
      </p:pic>
      <p:sp>
        <p:nvSpPr>
          <p:cNvPr id="12" name="Title 1"/>
          <p:cNvSpPr txBox="1">
            <a:spLocks/>
          </p:cNvSpPr>
          <p:nvPr/>
        </p:nvSpPr>
        <p:spPr>
          <a:xfrm>
            <a:off x="1134634" y="43745"/>
            <a:ext cx="10043291" cy="1143000"/>
          </a:xfrm>
          <a:prstGeom prst="rect">
            <a:avLst/>
          </a:prstGeom>
        </p:spPr>
        <p:txBody>
          <a:bodyPr vert="horz" lIns="91440" tIns="45720" rIns="91440" bIns="45720" rtlCol="0" anchor="b">
            <a:normAutofit fontScale="77500" lnSpcReduction="20000"/>
          </a:bodyPr>
          <a:lstStyle>
            <a:lvl1pPr algn="ctr" defTabSz="457200" rtl="0" eaLnBrk="1" latinLnBrk="0" hangingPunct="1">
              <a:spcBef>
                <a:spcPct val="0"/>
              </a:spcBef>
              <a:buNone/>
              <a:defRPr sz="6000" b="0" i="0" kern="1200">
                <a:solidFill>
                  <a:schemeClr val="accent3"/>
                </a:solidFill>
                <a:latin typeface="Lato Regular"/>
                <a:ea typeface="+mj-ea"/>
                <a:cs typeface="Lato Regular"/>
              </a:defRPr>
            </a:lvl1pPr>
          </a:lstStyle>
          <a:p>
            <a:r>
              <a:rPr lang="en-US" dirty="0"/>
              <a:t>Extension project and insights </a:t>
            </a:r>
            <a:r>
              <a:rPr lang="mr-IN" dirty="0"/>
              <a:t>–</a:t>
            </a:r>
            <a:r>
              <a:rPr lang="en-US" dirty="0"/>
              <a:t> </a:t>
            </a:r>
            <a:r>
              <a:rPr lang="en-US" dirty="0" smtClean="0"/>
              <a:t>Q2</a:t>
            </a:r>
            <a:endParaRPr lang="en-US" dirty="0"/>
          </a:p>
        </p:txBody>
      </p:sp>
    </p:spTree>
    <p:extLst>
      <p:ext uri="{BB962C8B-B14F-4D97-AF65-F5344CB8AC3E}">
        <p14:creationId xmlns:p14="http://schemas.microsoft.com/office/powerpoint/2010/main" val="33210711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a:cs typeface="Arial"/>
              </a:rPr>
              <a:t>Takeaways</a:t>
            </a:r>
            <a:endParaRPr lang="en-US" dirty="0">
              <a:latin typeface="Arial"/>
              <a:cs typeface="Arial"/>
            </a:endParaRPr>
          </a:p>
        </p:txBody>
      </p:sp>
      <p:sp>
        <p:nvSpPr>
          <p:cNvPr id="3" name="Text Placeholder 2"/>
          <p:cNvSpPr>
            <a:spLocks noGrp="1"/>
          </p:cNvSpPr>
          <p:nvPr>
            <p:ph type="body" sz="quarter" idx="10"/>
          </p:nvPr>
        </p:nvSpPr>
        <p:spPr>
          <a:xfrm>
            <a:off x="1081340" y="1917639"/>
            <a:ext cx="10043084" cy="3854481"/>
          </a:xfrm>
        </p:spPr>
        <p:txBody>
          <a:bodyPr/>
          <a:lstStyle/>
          <a:p>
            <a:r>
              <a:rPr lang="en-US" dirty="0" smtClean="0"/>
              <a:t>Using hair cortisol and </a:t>
            </a:r>
            <a:r>
              <a:rPr lang="en-US" dirty="0">
                <a:latin typeface="Arial"/>
                <a:cs typeface="Arial"/>
              </a:rPr>
              <a:t>antenatal </a:t>
            </a:r>
            <a:r>
              <a:rPr lang="en-US" dirty="0" smtClean="0">
                <a:latin typeface="Arial"/>
                <a:cs typeface="Arial"/>
              </a:rPr>
              <a:t>depression scores can accurate help to predict </a:t>
            </a:r>
            <a:r>
              <a:rPr lang="en-US" dirty="0"/>
              <a:t>postpartum </a:t>
            </a:r>
            <a:r>
              <a:rPr lang="en-US" dirty="0" smtClean="0"/>
              <a:t>depression</a:t>
            </a:r>
          </a:p>
          <a:p>
            <a:endParaRPr lang="en-US" dirty="0" smtClean="0"/>
          </a:p>
          <a:p>
            <a:r>
              <a:rPr lang="en-US" dirty="0" smtClean="0"/>
              <a:t>How to evaluate performance of a prediction model</a:t>
            </a:r>
          </a:p>
          <a:p>
            <a:endParaRPr lang="en-US" dirty="0" smtClean="0"/>
          </a:p>
          <a:p>
            <a:r>
              <a:rPr lang="en-US" dirty="0" smtClean="0"/>
              <a:t>How to mitigate the effectiveness of </a:t>
            </a:r>
            <a:r>
              <a:rPr lang="en-US" dirty="0">
                <a:latin typeface="Arial"/>
                <a:cs typeface="Arial"/>
              </a:rPr>
              <a:t>collinearity</a:t>
            </a:r>
            <a:endParaRPr lang="en-US" dirty="0"/>
          </a:p>
        </p:txBody>
      </p:sp>
    </p:spTree>
    <p:extLst>
      <p:ext uri="{BB962C8B-B14F-4D97-AF65-F5344CB8AC3E}">
        <p14:creationId xmlns:p14="http://schemas.microsoft.com/office/powerpoint/2010/main" val="345383790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a:cs typeface="Arial"/>
              </a:rPr>
              <a:t>Thank you for your listening!</a:t>
            </a:r>
            <a:endParaRPr lang="en-US" dirty="0">
              <a:latin typeface="Arial"/>
              <a:cs typeface="Arial"/>
            </a:endParaRPr>
          </a:p>
        </p:txBody>
      </p:sp>
      <p:sp>
        <p:nvSpPr>
          <p:cNvPr id="3" name="Text Placeholder 2"/>
          <p:cNvSpPr>
            <a:spLocks noGrp="1"/>
          </p:cNvSpPr>
          <p:nvPr>
            <p:ph type="body" sz="quarter" idx="10"/>
          </p:nvPr>
        </p:nvSpPr>
        <p:spPr/>
        <p:txBody>
          <a:bodyPr/>
          <a:lstStyle/>
          <a:p>
            <a:r>
              <a:rPr lang="en-US" dirty="0" smtClean="0">
                <a:latin typeface="Arial"/>
                <a:cs typeface="Arial"/>
              </a:rPr>
              <a:t>Questions?</a:t>
            </a:r>
            <a:endParaRPr lang="en-US" dirty="0">
              <a:latin typeface="Arial"/>
              <a:cs typeface="Arial"/>
            </a:endParaRPr>
          </a:p>
        </p:txBody>
      </p:sp>
    </p:spTree>
    <p:extLst>
      <p:ext uri="{BB962C8B-B14F-4D97-AF65-F5344CB8AC3E}">
        <p14:creationId xmlns:p14="http://schemas.microsoft.com/office/powerpoint/2010/main" val="360989032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a:cs typeface="Arial"/>
              </a:rPr>
              <a:t>Summary of the paper</a:t>
            </a:r>
            <a:endParaRPr lang="en-US" dirty="0">
              <a:latin typeface="Arial"/>
              <a:cs typeface="Arial"/>
            </a:endParaRPr>
          </a:p>
        </p:txBody>
      </p:sp>
      <p:sp>
        <p:nvSpPr>
          <p:cNvPr id="3" name="Text Placeholder 2"/>
          <p:cNvSpPr>
            <a:spLocks noGrp="1"/>
          </p:cNvSpPr>
          <p:nvPr>
            <p:ph type="body" sz="quarter" idx="10"/>
          </p:nvPr>
        </p:nvSpPr>
        <p:spPr>
          <a:xfrm>
            <a:off x="792719" y="6015844"/>
            <a:ext cx="10043084" cy="2938995"/>
          </a:xfrm>
        </p:spPr>
        <p:txBody>
          <a:bodyPr/>
          <a:lstStyle/>
          <a:p>
            <a:r>
              <a:rPr lang="en-US" sz="1800" dirty="0">
                <a:latin typeface="Arial"/>
                <a:cs typeface="Arial"/>
              </a:rPr>
              <a:t>Summary of risk factors during pregnancy associated with postpartum </a:t>
            </a:r>
            <a:r>
              <a:rPr lang="en-US" sz="1800" dirty="0" smtClean="0">
                <a:latin typeface="Arial"/>
                <a:cs typeface="Arial"/>
              </a:rPr>
              <a:t>depression</a:t>
            </a:r>
          </a:p>
          <a:p>
            <a:endParaRPr lang="en-US" dirty="0">
              <a:latin typeface="Arial"/>
              <a:cs typeface="Arial"/>
            </a:endParaRPr>
          </a:p>
          <a:p>
            <a:endParaRPr lang="en-US" dirty="0">
              <a:latin typeface="Arial"/>
              <a:cs typeface="Arial"/>
            </a:endParaRPr>
          </a:p>
        </p:txBody>
      </p:sp>
      <p:pic>
        <p:nvPicPr>
          <p:cNvPr id="4" name="Picture 3" descr="Screenshot 2018-12-06 05.10.3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535" y="1728285"/>
            <a:ext cx="9496424" cy="4460722"/>
          </a:xfrm>
          <a:prstGeom prst="rect">
            <a:avLst/>
          </a:prstGeom>
        </p:spPr>
      </p:pic>
    </p:spTree>
    <p:extLst>
      <p:ext uri="{BB962C8B-B14F-4D97-AF65-F5344CB8AC3E}">
        <p14:creationId xmlns:p14="http://schemas.microsoft.com/office/powerpoint/2010/main" val="246241604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a:cs typeface="Arial"/>
              </a:rPr>
              <a:t>Summary of the paper</a:t>
            </a:r>
            <a:endParaRPr lang="en-US" dirty="0">
              <a:latin typeface="Arial"/>
              <a:cs typeface="Arial"/>
            </a:endParaRPr>
          </a:p>
        </p:txBody>
      </p:sp>
      <p:sp>
        <p:nvSpPr>
          <p:cNvPr id="3" name="Text Placeholder 2"/>
          <p:cNvSpPr>
            <a:spLocks noGrp="1"/>
          </p:cNvSpPr>
          <p:nvPr>
            <p:ph type="body" sz="quarter" idx="10"/>
          </p:nvPr>
        </p:nvSpPr>
        <p:spPr/>
        <p:txBody>
          <a:bodyPr/>
          <a:lstStyle/>
          <a:p>
            <a:r>
              <a:rPr lang="en-US" dirty="0" smtClean="0">
                <a:latin typeface="Arial"/>
                <a:cs typeface="Arial"/>
              </a:rPr>
              <a:t>Environment: 3 health centers in the </a:t>
            </a:r>
            <a:r>
              <a:rPr lang="en-US" dirty="0">
                <a:latin typeface="Arial"/>
                <a:cs typeface="Arial"/>
              </a:rPr>
              <a:t>South of </a:t>
            </a:r>
            <a:r>
              <a:rPr lang="en-US" dirty="0" smtClean="0">
                <a:latin typeface="Arial"/>
                <a:cs typeface="Arial"/>
              </a:rPr>
              <a:t>Spain</a:t>
            </a:r>
          </a:p>
          <a:p>
            <a:r>
              <a:rPr lang="en-US" dirty="0" smtClean="0">
                <a:latin typeface="Arial"/>
                <a:cs typeface="Arial"/>
              </a:rPr>
              <a:t>Sample size: 44 subjects</a:t>
            </a:r>
          </a:p>
          <a:p>
            <a:r>
              <a:rPr lang="en-US" dirty="0" smtClean="0">
                <a:latin typeface="Arial"/>
                <a:cs typeface="Arial"/>
              </a:rPr>
              <a:t>Postpartum depression group: 16 subjects</a:t>
            </a:r>
          </a:p>
          <a:p>
            <a:r>
              <a:rPr lang="en-US" dirty="0" smtClean="0">
                <a:latin typeface="Arial"/>
                <a:cs typeface="Arial"/>
              </a:rPr>
              <a:t>No postpartum </a:t>
            </a:r>
            <a:r>
              <a:rPr lang="en-US" dirty="0">
                <a:latin typeface="Arial"/>
                <a:cs typeface="Arial"/>
              </a:rPr>
              <a:t>depression </a:t>
            </a:r>
            <a:r>
              <a:rPr lang="en-US" dirty="0" smtClean="0">
                <a:latin typeface="Arial"/>
                <a:cs typeface="Arial"/>
              </a:rPr>
              <a:t>group: 28 subjects</a:t>
            </a:r>
          </a:p>
          <a:p>
            <a:endParaRPr lang="en-US" dirty="0" smtClean="0">
              <a:latin typeface="Arial"/>
              <a:cs typeface="Arial"/>
            </a:endParaRPr>
          </a:p>
          <a:p>
            <a:endParaRPr lang="en-US" dirty="0" smtClean="0">
              <a:latin typeface="Arial"/>
              <a:cs typeface="Arial"/>
            </a:endParaRPr>
          </a:p>
          <a:p>
            <a:endParaRPr lang="en-US" dirty="0">
              <a:latin typeface="Arial"/>
              <a:cs typeface="Arial"/>
            </a:endParaRPr>
          </a:p>
        </p:txBody>
      </p:sp>
    </p:spTree>
    <p:extLst>
      <p:ext uri="{BB962C8B-B14F-4D97-AF65-F5344CB8AC3E}">
        <p14:creationId xmlns:p14="http://schemas.microsoft.com/office/powerpoint/2010/main" val="332778776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a:cs typeface="Arial"/>
              </a:rPr>
              <a:t>Summary of the paper</a:t>
            </a:r>
            <a:endParaRPr lang="en-US" dirty="0">
              <a:latin typeface="Arial"/>
              <a:cs typeface="Arial"/>
            </a:endParaRPr>
          </a:p>
        </p:txBody>
      </p:sp>
      <p:sp>
        <p:nvSpPr>
          <p:cNvPr id="3" name="Text Placeholder 2"/>
          <p:cNvSpPr>
            <a:spLocks noGrp="1"/>
          </p:cNvSpPr>
          <p:nvPr>
            <p:ph type="body" sz="quarter" idx="10"/>
          </p:nvPr>
        </p:nvSpPr>
        <p:spPr>
          <a:xfrm>
            <a:off x="1081340" y="1917639"/>
            <a:ext cx="10043084" cy="3609166"/>
          </a:xfrm>
        </p:spPr>
        <p:txBody>
          <a:bodyPr/>
          <a:lstStyle/>
          <a:p>
            <a:r>
              <a:rPr lang="en-US" dirty="0">
                <a:latin typeface="Arial"/>
                <a:cs typeface="Arial"/>
              </a:rPr>
              <a:t>Biological </a:t>
            </a:r>
            <a:r>
              <a:rPr lang="en-US" dirty="0" smtClean="0">
                <a:latin typeface="Arial"/>
                <a:cs typeface="Arial"/>
              </a:rPr>
              <a:t>measures (Hair </a:t>
            </a:r>
            <a:r>
              <a:rPr lang="en-US" dirty="0">
                <a:latin typeface="Arial"/>
                <a:cs typeface="Arial"/>
              </a:rPr>
              <a:t>cortisol </a:t>
            </a:r>
            <a:r>
              <a:rPr lang="en-US" dirty="0" smtClean="0">
                <a:latin typeface="Arial"/>
                <a:cs typeface="Arial"/>
              </a:rPr>
              <a:t>levels)</a:t>
            </a:r>
          </a:p>
          <a:p>
            <a:r>
              <a:rPr lang="en-US" dirty="0">
                <a:latin typeface="Arial"/>
                <a:cs typeface="Arial"/>
              </a:rPr>
              <a:t>Maternal perceived </a:t>
            </a:r>
            <a:r>
              <a:rPr lang="en-US" dirty="0" smtClean="0">
                <a:latin typeface="Arial"/>
                <a:cs typeface="Arial"/>
              </a:rPr>
              <a:t>stress</a:t>
            </a:r>
          </a:p>
          <a:p>
            <a:r>
              <a:rPr lang="en-US" dirty="0" smtClean="0">
                <a:latin typeface="Arial"/>
                <a:cs typeface="Arial"/>
              </a:rPr>
              <a:t>Psychopathological symptoms</a:t>
            </a:r>
          </a:p>
          <a:p>
            <a:r>
              <a:rPr lang="en-US" dirty="0">
                <a:latin typeface="Arial"/>
                <a:cs typeface="Arial"/>
              </a:rPr>
              <a:t>Pregnancy-specific </a:t>
            </a:r>
            <a:r>
              <a:rPr lang="en-US" dirty="0" smtClean="0">
                <a:latin typeface="Arial"/>
                <a:cs typeface="Arial"/>
              </a:rPr>
              <a:t>stress</a:t>
            </a:r>
          </a:p>
          <a:p>
            <a:r>
              <a:rPr lang="en-US" dirty="0">
                <a:latin typeface="Arial"/>
                <a:cs typeface="Arial"/>
              </a:rPr>
              <a:t>Measurement of postpartum </a:t>
            </a:r>
            <a:r>
              <a:rPr lang="en-US" dirty="0" smtClean="0">
                <a:latin typeface="Arial"/>
                <a:cs typeface="Arial"/>
              </a:rPr>
              <a:t>depression</a:t>
            </a:r>
          </a:p>
          <a:p>
            <a:endParaRPr lang="en-US" dirty="0">
              <a:latin typeface="Arial"/>
              <a:cs typeface="Arial"/>
            </a:endParaRPr>
          </a:p>
        </p:txBody>
      </p:sp>
    </p:spTree>
    <p:extLst>
      <p:ext uri="{BB962C8B-B14F-4D97-AF65-F5344CB8AC3E}">
        <p14:creationId xmlns:p14="http://schemas.microsoft.com/office/powerpoint/2010/main" val="346643441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a:cs typeface="Arial"/>
              </a:rPr>
              <a:t>Analytical methods</a:t>
            </a:r>
            <a:endParaRPr lang="en-US" dirty="0">
              <a:latin typeface="Arial"/>
              <a:cs typeface="Arial"/>
            </a:endParaRPr>
          </a:p>
        </p:txBody>
      </p:sp>
      <p:sp>
        <p:nvSpPr>
          <p:cNvPr id="3" name="Text Placeholder 2"/>
          <p:cNvSpPr>
            <a:spLocks noGrp="1"/>
          </p:cNvSpPr>
          <p:nvPr>
            <p:ph type="body" sz="quarter" idx="10"/>
          </p:nvPr>
        </p:nvSpPr>
        <p:spPr>
          <a:xfrm>
            <a:off x="1081340" y="1917639"/>
            <a:ext cx="10043084" cy="4272960"/>
          </a:xfrm>
        </p:spPr>
        <p:txBody>
          <a:bodyPr/>
          <a:lstStyle/>
          <a:p>
            <a:r>
              <a:rPr lang="en-US" dirty="0">
                <a:latin typeface="Arial"/>
                <a:cs typeface="Arial"/>
              </a:rPr>
              <a:t>2-sample t-tests and a chi-square </a:t>
            </a:r>
            <a:r>
              <a:rPr lang="en-US" dirty="0" smtClean="0">
                <a:latin typeface="Arial"/>
                <a:cs typeface="Arial"/>
              </a:rPr>
              <a:t>test were </a:t>
            </a:r>
            <a:r>
              <a:rPr lang="en-US" dirty="0">
                <a:latin typeface="Arial"/>
                <a:cs typeface="Arial"/>
              </a:rPr>
              <a:t>used to compare </a:t>
            </a:r>
            <a:r>
              <a:rPr lang="en-US" dirty="0" smtClean="0">
                <a:latin typeface="Arial"/>
                <a:cs typeface="Arial"/>
              </a:rPr>
              <a:t>socio- demographic</a:t>
            </a:r>
            <a:r>
              <a:rPr lang="en-US" dirty="0">
                <a:latin typeface="Arial"/>
                <a:cs typeface="Arial"/>
              </a:rPr>
              <a:t>, obstetric, and hair characteristics between groups</a:t>
            </a:r>
            <a:r>
              <a:rPr lang="en-US" dirty="0" smtClean="0">
                <a:latin typeface="Arial"/>
                <a:cs typeface="Arial"/>
              </a:rPr>
              <a:t>.</a:t>
            </a:r>
          </a:p>
          <a:p>
            <a:r>
              <a:rPr lang="en-US" dirty="0">
                <a:latin typeface="Arial"/>
                <a:cs typeface="Arial"/>
              </a:rPr>
              <a:t>ANOVA was conducted to check for statistically significant </a:t>
            </a:r>
            <a:r>
              <a:rPr lang="en-US" dirty="0" smtClean="0">
                <a:latin typeface="Arial"/>
                <a:cs typeface="Arial"/>
              </a:rPr>
              <a:t>differences between </a:t>
            </a:r>
            <a:r>
              <a:rPr lang="en-US" dirty="0">
                <a:latin typeface="Arial"/>
                <a:cs typeface="Arial"/>
              </a:rPr>
              <a:t>both groups</a:t>
            </a:r>
            <a:r>
              <a:rPr lang="en-US" dirty="0" smtClean="0">
                <a:latin typeface="Arial"/>
                <a:cs typeface="Arial"/>
              </a:rPr>
              <a:t>.</a:t>
            </a:r>
          </a:p>
          <a:p>
            <a:r>
              <a:rPr lang="en-US" dirty="0">
                <a:latin typeface="Arial"/>
                <a:cs typeface="Arial"/>
              </a:rPr>
              <a:t>2-sample t-test was conducted to test whether the sex of the fetus could influence </a:t>
            </a:r>
            <a:r>
              <a:rPr lang="en-US" dirty="0" smtClean="0">
                <a:latin typeface="Arial"/>
                <a:cs typeface="Arial"/>
              </a:rPr>
              <a:t>cortisol levels.</a:t>
            </a:r>
          </a:p>
          <a:p>
            <a:r>
              <a:rPr lang="en-US" dirty="0" smtClean="0">
                <a:latin typeface="Arial"/>
                <a:cs typeface="Arial"/>
              </a:rPr>
              <a:t>Multiple</a:t>
            </a:r>
            <a:r>
              <a:rPr lang="en-US" dirty="0">
                <a:latin typeface="Arial"/>
                <a:cs typeface="Arial"/>
              </a:rPr>
              <a:t> </a:t>
            </a:r>
            <a:r>
              <a:rPr lang="en-US" dirty="0" smtClean="0">
                <a:latin typeface="Arial"/>
                <a:cs typeface="Arial"/>
              </a:rPr>
              <a:t>regression analyses to predict Edinburgh Postnatal </a:t>
            </a:r>
            <a:r>
              <a:rPr lang="en-US" dirty="0">
                <a:latin typeface="Arial"/>
                <a:cs typeface="Arial"/>
              </a:rPr>
              <a:t>Depression Scale </a:t>
            </a:r>
            <a:r>
              <a:rPr lang="en-US" dirty="0" smtClean="0">
                <a:latin typeface="Arial"/>
                <a:cs typeface="Arial"/>
              </a:rPr>
              <a:t>scores (EPDS).</a:t>
            </a:r>
            <a:endParaRPr lang="en-US" dirty="0">
              <a:latin typeface="Arial"/>
              <a:cs typeface="Arial"/>
            </a:endParaRPr>
          </a:p>
        </p:txBody>
      </p:sp>
    </p:spTree>
    <p:extLst>
      <p:ext uri="{BB962C8B-B14F-4D97-AF65-F5344CB8AC3E}">
        <p14:creationId xmlns:p14="http://schemas.microsoft.com/office/powerpoint/2010/main" val="83217114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1133" y="474274"/>
            <a:ext cx="10043291" cy="1143000"/>
          </a:xfrm>
        </p:spPr>
        <p:txBody>
          <a:bodyPr>
            <a:normAutofit/>
          </a:bodyPr>
          <a:lstStyle/>
          <a:p>
            <a:r>
              <a:rPr lang="en-US" dirty="0">
                <a:latin typeface="Arial"/>
                <a:cs typeface="Arial"/>
              </a:rPr>
              <a:t>Issues of data quality review</a:t>
            </a:r>
          </a:p>
        </p:txBody>
      </p:sp>
      <p:sp>
        <p:nvSpPr>
          <p:cNvPr id="3" name="Text Placeholder 2"/>
          <p:cNvSpPr>
            <a:spLocks noGrp="1"/>
          </p:cNvSpPr>
          <p:nvPr>
            <p:ph type="body" sz="quarter" idx="10"/>
          </p:nvPr>
        </p:nvSpPr>
        <p:spPr>
          <a:xfrm>
            <a:off x="1081340" y="1587333"/>
            <a:ext cx="10043084" cy="4733138"/>
          </a:xfrm>
        </p:spPr>
        <p:txBody>
          <a:bodyPr>
            <a:normAutofit/>
          </a:bodyPr>
          <a:lstStyle/>
          <a:p>
            <a:r>
              <a:rPr lang="en-US" sz="3200" dirty="0">
                <a:solidFill>
                  <a:schemeClr val="bg2">
                    <a:lumMod val="50000"/>
                  </a:schemeClr>
                </a:solidFill>
                <a:latin typeface="Arial"/>
                <a:ea typeface="Calibri"/>
                <a:cs typeface="Arial"/>
              </a:rPr>
              <a:t>Values are </a:t>
            </a:r>
            <a:r>
              <a:rPr lang="en-US" sz="3200" dirty="0" smtClean="0">
                <a:solidFill>
                  <a:schemeClr val="bg2">
                    <a:lumMod val="50000"/>
                  </a:schemeClr>
                </a:solidFill>
                <a:latin typeface="Arial"/>
                <a:ea typeface="Calibri"/>
                <a:cs typeface="Arial"/>
              </a:rPr>
              <a:t>missing </a:t>
            </a:r>
          </a:p>
          <a:p>
            <a:r>
              <a:rPr lang="en-US" sz="3200" dirty="0">
                <a:solidFill>
                  <a:schemeClr val="bg2">
                    <a:lumMod val="50000"/>
                  </a:schemeClr>
                </a:solidFill>
                <a:latin typeface="Arial"/>
                <a:ea typeface="Calibri"/>
                <a:cs typeface="Arial"/>
              </a:rPr>
              <a:t>Variable names are in </a:t>
            </a:r>
            <a:r>
              <a:rPr lang="en-US" sz="3200" dirty="0" smtClean="0">
                <a:solidFill>
                  <a:schemeClr val="bg2">
                    <a:lumMod val="50000"/>
                  </a:schemeClr>
                </a:solidFill>
                <a:latin typeface="Arial"/>
                <a:ea typeface="Calibri"/>
                <a:cs typeface="Arial"/>
              </a:rPr>
              <a:t>Spanish</a:t>
            </a:r>
          </a:p>
          <a:p>
            <a:r>
              <a:rPr lang="en-US" sz="3200" dirty="0" smtClean="0">
                <a:solidFill>
                  <a:schemeClr val="bg2">
                    <a:lumMod val="50000"/>
                  </a:schemeClr>
                </a:solidFill>
                <a:latin typeface="Arial"/>
                <a:ea typeface="Calibri"/>
                <a:cs typeface="Arial"/>
              </a:rPr>
              <a:t>Some variable names </a:t>
            </a:r>
            <a:r>
              <a:rPr lang="en-US" sz="3200" dirty="0">
                <a:solidFill>
                  <a:schemeClr val="bg2">
                    <a:lumMod val="50000"/>
                  </a:schemeClr>
                </a:solidFill>
                <a:latin typeface="Arial"/>
                <a:ea typeface="Calibri"/>
                <a:cs typeface="Arial"/>
              </a:rPr>
              <a:t>are </a:t>
            </a:r>
            <a:r>
              <a:rPr lang="en-US" sz="3200" dirty="0" smtClean="0">
                <a:solidFill>
                  <a:schemeClr val="bg2">
                    <a:lumMod val="50000"/>
                  </a:schemeClr>
                </a:solidFill>
                <a:latin typeface="Arial"/>
                <a:ea typeface="Calibri"/>
                <a:cs typeface="Arial"/>
              </a:rPr>
              <a:t>ambiguous</a:t>
            </a:r>
          </a:p>
          <a:p>
            <a:r>
              <a:rPr lang="en-US" sz="3200" dirty="0" smtClean="0">
                <a:solidFill>
                  <a:schemeClr val="bg2">
                    <a:lumMod val="50000"/>
                  </a:schemeClr>
                </a:solidFill>
                <a:latin typeface="Arial"/>
                <a:ea typeface="Calibri"/>
                <a:cs typeface="Arial"/>
              </a:rPr>
              <a:t>Questionnaires were conducted in different places.</a:t>
            </a:r>
          </a:p>
          <a:p>
            <a:r>
              <a:rPr lang="en-US" sz="3200" dirty="0">
                <a:solidFill>
                  <a:schemeClr val="bg2">
                    <a:lumMod val="50000"/>
                  </a:schemeClr>
                </a:solidFill>
                <a:latin typeface="Arial"/>
                <a:cs typeface="Arial"/>
              </a:rPr>
              <a:t>Data were entered by humans</a:t>
            </a:r>
            <a:r>
              <a:rPr lang="en-US" sz="3200" dirty="0">
                <a:solidFill>
                  <a:schemeClr val="bg2">
                    <a:lumMod val="50000"/>
                  </a:schemeClr>
                </a:solidFill>
                <a:latin typeface="Arial"/>
                <a:cs typeface="Arial"/>
              </a:rPr>
              <a:t> </a:t>
            </a:r>
            <a:endParaRPr lang="en-US" sz="3200" dirty="0" smtClean="0">
              <a:solidFill>
                <a:srgbClr val="333333"/>
              </a:solidFill>
              <a:latin typeface="Arial"/>
              <a:ea typeface="Times New Roman"/>
              <a:cs typeface="Arial"/>
            </a:endParaRPr>
          </a:p>
          <a:p>
            <a:endParaRPr lang="en-US" dirty="0">
              <a:latin typeface="Arial"/>
              <a:cs typeface="Arial"/>
            </a:endParaRPr>
          </a:p>
          <a:p>
            <a:endParaRPr lang="en-US" dirty="0">
              <a:latin typeface="Arial"/>
              <a:cs typeface="Arial"/>
            </a:endParaRPr>
          </a:p>
        </p:txBody>
      </p:sp>
    </p:spTree>
    <p:extLst>
      <p:ext uri="{BB962C8B-B14F-4D97-AF65-F5344CB8AC3E}">
        <p14:creationId xmlns:p14="http://schemas.microsoft.com/office/powerpoint/2010/main" val="350236340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a:cs typeface="Arial"/>
              </a:rPr>
              <a:t>Issues of data </a:t>
            </a:r>
            <a:r>
              <a:rPr lang="en-US" dirty="0">
                <a:latin typeface="Arial"/>
                <a:cs typeface="Arial"/>
              </a:rPr>
              <a:t>quality review</a:t>
            </a:r>
          </a:p>
        </p:txBody>
      </p:sp>
      <p:sp>
        <p:nvSpPr>
          <p:cNvPr id="3" name="Text Placeholder 2"/>
          <p:cNvSpPr>
            <a:spLocks noGrp="1"/>
          </p:cNvSpPr>
          <p:nvPr>
            <p:ph type="body" sz="quarter" idx="10"/>
          </p:nvPr>
        </p:nvSpPr>
        <p:spPr/>
        <p:txBody>
          <a:bodyPr>
            <a:normAutofit fontScale="92500"/>
          </a:bodyPr>
          <a:lstStyle/>
          <a:p>
            <a:r>
              <a:rPr lang="en-US" sz="3200" dirty="0">
                <a:solidFill>
                  <a:schemeClr val="bg2">
                    <a:lumMod val="50000"/>
                  </a:schemeClr>
                </a:solidFill>
                <a:latin typeface="Arial"/>
                <a:cs typeface="Arial"/>
              </a:rPr>
              <a:t>Sample is not random </a:t>
            </a:r>
          </a:p>
          <a:p>
            <a:r>
              <a:rPr lang="en-US" sz="3200" dirty="0">
                <a:solidFill>
                  <a:schemeClr val="bg2">
                    <a:lumMod val="50000"/>
                  </a:schemeClr>
                </a:solidFill>
                <a:latin typeface="Arial"/>
                <a:cs typeface="Arial"/>
              </a:rPr>
              <a:t>Margin-of-error is too large and unknown (</a:t>
            </a:r>
            <a:r>
              <a:rPr lang="en-US" sz="3200" dirty="0">
                <a:solidFill>
                  <a:schemeClr val="bg2">
                    <a:lumMod val="50000"/>
                  </a:schemeClr>
                </a:solidFill>
                <a:latin typeface="Arial"/>
                <a:ea typeface="Times New Roman"/>
                <a:cs typeface="Arial"/>
              </a:rPr>
              <a:t>psychology)</a:t>
            </a:r>
          </a:p>
          <a:p>
            <a:r>
              <a:rPr lang="en-US" sz="3200" dirty="0">
                <a:solidFill>
                  <a:schemeClr val="bg2">
                    <a:lumMod val="50000"/>
                  </a:schemeClr>
                </a:solidFill>
                <a:latin typeface="Arial"/>
                <a:ea typeface="Calibri"/>
                <a:cs typeface="Arial"/>
              </a:rPr>
              <a:t>Seasonal variation skews the data (summer/winter)</a:t>
            </a:r>
          </a:p>
          <a:p>
            <a:r>
              <a:rPr lang="en-US" sz="3200" dirty="0">
                <a:solidFill>
                  <a:schemeClr val="bg2">
                    <a:lumMod val="50000"/>
                  </a:schemeClr>
                </a:solidFill>
                <a:latin typeface="Arial"/>
                <a:cs typeface="Arial"/>
              </a:rPr>
              <a:t>Frame of reference has been manipulated </a:t>
            </a:r>
            <a:endParaRPr lang="en-US" sz="3200" dirty="0">
              <a:solidFill>
                <a:schemeClr val="bg2">
                  <a:lumMod val="50000"/>
                </a:schemeClr>
              </a:solidFill>
              <a:latin typeface="Arial"/>
              <a:ea typeface="Calibri"/>
              <a:cs typeface="Arial"/>
            </a:endParaRPr>
          </a:p>
          <a:p>
            <a:endParaRPr lang="en-US" dirty="0">
              <a:latin typeface="Arial"/>
              <a:cs typeface="Arial"/>
            </a:endParaRPr>
          </a:p>
        </p:txBody>
      </p:sp>
    </p:spTree>
    <p:extLst>
      <p:ext uri="{BB962C8B-B14F-4D97-AF65-F5344CB8AC3E}">
        <p14:creationId xmlns:p14="http://schemas.microsoft.com/office/powerpoint/2010/main" val="283177927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HSU Cool Blues Theme">
  <a:themeElements>
    <a:clrScheme name="Custom 11">
      <a:dk1>
        <a:srgbClr val="585E60"/>
      </a:dk1>
      <a:lt1>
        <a:sysClr val="window" lastClr="FFFFFF"/>
      </a:lt1>
      <a:dk2>
        <a:srgbClr val="585E60"/>
      </a:dk2>
      <a:lt2>
        <a:srgbClr val="FFFFFF"/>
      </a:lt2>
      <a:accent1>
        <a:srgbClr val="2E93D5"/>
      </a:accent1>
      <a:accent2>
        <a:srgbClr val="0E61B0"/>
      </a:accent2>
      <a:accent3>
        <a:srgbClr val="002776"/>
      </a:accent3>
      <a:accent4>
        <a:srgbClr val="0B4984"/>
      </a:accent4>
      <a:accent5>
        <a:srgbClr val="2E93D5"/>
      </a:accent5>
      <a:accent6>
        <a:srgbClr val="0E61B0"/>
      </a:accent6>
      <a:hlink>
        <a:srgbClr val="2E93D5"/>
      </a:hlink>
      <a:folHlink>
        <a:srgbClr val="0E61B0"/>
      </a:folHlink>
    </a:clrScheme>
    <a:fontScheme name="Office 2">
      <a:majorFont>
        <a:latin typeface="Lato"/>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Noto"/>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White Slide, No Logo">
  <a:themeElements>
    <a:clrScheme name="Custom 12">
      <a:dk1>
        <a:srgbClr val="585E60"/>
      </a:dk1>
      <a:lt1>
        <a:sysClr val="window" lastClr="FFFFFF"/>
      </a:lt1>
      <a:dk2>
        <a:srgbClr val="585E60"/>
      </a:dk2>
      <a:lt2>
        <a:srgbClr val="FFFFFF"/>
      </a:lt2>
      <a:accent1>
        <a:srgbClr val="2E93D5"/>
      </a:accent1>
      <a:accent2>
        <a:srgbClr val="0E61B0"/>
      </a:accent2>
      <a:accent3>
        <a:srgbClr val="002776"/>
      </a:accent3>
      <a:accent4>
        <a:srgbClr val="0B4984"/>
      </a:accent4>
      <a:accent5>
        <a:srgbClr val="2E93D5"/>
      </a:accent5>
      <a:accent6>
        <a:srgbClr val="0E61B0"/>
      </a:accent6>
      <a:hlink>
        <a:srgbClr val="2E93D5"/>
      </a:hlink>
      <a:folHlink>
        <a:srgbClr val="0E61B0"/>
      </a:folHlink>
    </a:clrScheme>
    <a:fontScheme name="Office 2">
      <a:majorFont>
        <a:latin typeface="Lato"/>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Noto"/>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Gray Slide with Logo">
  <a:themeElements>
    <a:clrScheme name="OHSU Cool Blues Powerpoint ">
      <a:dk1>
        <a:srgbClr val="354952"/>
      </a:dk1>
      <a:lt1>
        <a:sysClr val="window" lastClr="FFFFFF"/>
      </a:lt1>
      <a:dk2>
        <a:srgbClr val="354952"/>
      </a:dk2>
      <a:lt2>
        <a:srgbClr val="FFFFFF"/>
      </a:lt2>
      <a:accent1>
        <a:srgbClr val="2E93D5"/>
      </a:accent1>
      <a:accent2>
        <a:srgbClr val="0E61B0"/>
      </a:accent2>
      <a:accent3>
        <a:srgbClr val="2E93D5"/>
      </a:accent3>
      <a:accent4>
        <a:srgbClr val="0E61B0"/>
      </a:accent4>
      <a:accent5>
        <a:srgbClr val="2E93D5"/>
      </a:accent5>
      <a:accent6>
        <a:srgbClr val="0E61B0"/>
      </a:accent6>
      <a:hlink>
        <a:srgbClr val="2E93D5"/>
      </a:hlink>
      <a:folHlink>
        <a:srgbClr val="0E61B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Gray Slide No Logo">
  <a:themeElements>
    <a:clrScheme name="OHSU Cool Blues Powerpoint ">
      <a:dk1>
        <a:srgbClr val="354952"/>
      </a:dk1>
      <a:lt1>
        <a:sysClr val="window" lastClr="FFFFFF"/>
      </a:lt1>
      <a:dk2>
        <a:srgbClr val="354952"/>
      </a:dk2>
      <a:lt2>
        <a:srgbClr val="FFFFFF"/>
      </a:lt2>
      <a:accent1>
        <a:srgbClr val="2E93D5"/>
      </a:accent1>
      <a:accent2>
        <a:srgbClr val="0E61B0"/>
      </a:accent2>
      <a:accent3>
        <a:srgbClr val="2E93D5"/>
      </a:accent3>
      <a:accent4>
        <a:srgbClr val="0E61B0"/>
      </a:accent4>
      <a:accent5>
        <a:srgbClr val="2E93D5"/>
      </a:accent5>
      <a:accent6>
        <a:srgbClr val="0E61B0"/>
      </a:accent6>
      <a:hlink>
        <a:srgbClr val="2E93D5"/>
      </a:hlink>
      <a:folHlink>
        <a:srgbClr val="0E61B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12570</TotalTime>
  <Words>1177</Words>
  <Application>Microsoft Macintosh PowerPoint</Application>
  <PresentationFormat>Custom</PresentationFormat>
  <Paragraphs>114</Paragraphs>
  <Slides>38</Slides>
  <Notes>0</Notes>
  <HiddenSlides>0</HiddenSlides>
  <MMClips>0</MMClips>
  <ScaleCrop>false</ScaleCrop>
  <HeadingPairs>
    <vt:vector size="6" baseType="variant">
      <vt:variant>
        <vt:lpstr>Theme</vt:lpstr>
      </vt:variant>
      <vt:variant>
        <vt:i4>4</vt:i4>
      </vt:variant>
      <vt:variant>
        <vt:lpstr>Embedded OLE Servers</vt:lpstr>
      </vt:variant>
      <vt:variant>
        <vt:i4>1</vt:i4>
      </vt:variant>
      <vt:variant>
        <vt:lpstr>Slide Titles</vt:lpstr>
      </vt:variant>
      <vt:variant>
        <vt:i4>38</vt:i4>
      </vt:variant>
    </vt:vector>
  </HeadingPairs>
  <TitlesOfParts>
    <vt:vector size="43" baseType="lpstr">
      <vt:lpstr>OHSU Cool Blues Theme</vt:lpstr>
      <vt:lpstr>White Slide, No Logo</vt:lpstr>
      <vt:lpstr>Gray Slide with Logo</vt:lpstr>
      <vt:lpstr>Gray Slide No Logo</vt:lpstr>
      <vt:lpstr>Microsoft Word Document</vt:lpstr>
      <vt:lpstr>PowerPoint Presentation</vt:lpstr>
      <vt:lpstr>Summary of the paper</vt:lpstr>
      <vt:lpstr>Summary of the paper</vt:lpstr>
      <vt:lpstr>Summary of the paper</vt:lpstr>
      <vt:lpstr>Summary of the paper</vt:lpstr>
      <vt:lpstr>Summary of the paper</vt:lpstr>
      <vt:lpstr>Analytical methods</vt:lpstr>
      <vt:lpstr>Issues of data quality review</vt:lpstr>
      <vt:lpstr>Issues of data quality review</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Replications – Table 1</vt:lpstr>
      <vt:lpstr>PowerPoint Presentation</vt:lpstr>
      <vt:lpstr>Replications – Table 1</vt:lpstr>
      <vt:lpstr>Replications – Table 2</vt:lpstr>
      <vt:lpstr>PowerPoint Presentation</vt:lpstr>
      <vt:lpstr>Replications – Table 2</vt:lpstr>
      <vt:lpstr>Replications – Table 3</vt:lpstr>
      <vt:lpstr>Replications – Figure 2</vt:lpstr>
      <vt:lpstr>PowerPoint Presentation</vt:lpstr>
      <vt:lpstr>Replications – Figure 2</vt:lpstr>
      <vt:lpstr>Replications – Figure 3</vt:lpstr>
      <vt:lpstr>Replications – Figure 3</vt:lpstr>
      <vt:lpstr>Multiple linear regression</vt:lpstr>
      <vt:lpstr>Multiple linear regression</vt:lpstr>
      <vt:lpstr>Extension project and insights – Q1</vt:lpstr>
      <vt:lpstr>Extension project and insights – Q1</vt:lpstr>
      <vt:lpstr>Extension project and insights – Q1</vt:lpstr>
      <vt:lpstr>Extension project and insights – Q1</vt:lpstr>
      <vt:lpstr>PowerPoint Presentation</vt:lpstr>
      <vt:lpstr>Takeaways</vt:lpstr>
      <vt:lpstr>Thank you for your listening!</vt:lpstr>
    </vt:vector>
  </TitlesOfParts>
  <Company>Sockeye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OHSU</dc:creator>
  <cp:lastModifiedBy>mac</cp:lastModifiedBy>
  <cp:revision>1185</cp:revision>
  <dcterms:created xsi:type="dcterms:W3CDTF">2015-05-18T16:26:35Z</dcterms:created>
  <dcterms:modified xsi:type="dcterms:W3CDTF">2018-12-06T16:12:15Z</dcterms:modified>
</cp:coreProperties>
</file>